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6094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165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87447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3834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98936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236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4823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6324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439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0907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56677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A045FD-8307-453A-94EB-A8548B41A8B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0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8273-B468-4F9B-AA3E-F4C21D6E24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Deltoid, izrazi i jednačine u skupu q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8A600C-3117-4A3B-B69B-24EC28BE4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144" y="4809903"/>
            <a:ext cx="1820876" cy="182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15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C0C0-8B0E-45D8-B858-AA726F67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8C0E-24B4-471A-B119-EAA58B581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Za domaći :</a:t>
            </a:r>
          </a:p>
          <a:p>
            <a:pPr marL="0" indent="0">
              <a:buNone/>
            </a:pPr>
            <a:r>
              <a:rPr lang="sr-Latn-RS" dirty="0"/>
              <a:t>Zbirka 86. strana (lažna 5.)</a:t>
            </a:r>
          </a:p>
          <a:p>
            <a:pPr marL="0" indent="0">
              <a:buNone/>
            </a:pPr>
            <a:r>
              <a:rPr lang="sr-Latn-RS" dirty="0"/>
              <a:t>767. i 769. </a:t>
            </a:r>
            <a:endParaRPr lang="en-US" dirty="0"/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377A2ED-711C-48D5-A993-225AD12C1719}"/>
              </a:ext>
            </a:extLst>
          </p:cNvPr>
          <p:cNvSpPr/>
          <p:nvPr/>
        </p:nvSpPr>
        <p:spPr>
          <a:xfrm>
            <a:off x="4438835" y="2539014"/>
            <a:ext cx="532660" cy="603682"/>
          </a:xfrm>
          <a:prstGeom prst="smileyFac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99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1052D-BB13-470C-ACD8-5AC5B7AF4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Deltoid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EE1BC-30CB-40DE-9AB2-C22E15DC8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25436"/>
            <a:ext cx="10820400" cy="4024125"/>
          </a:xfrm>
        </p:spPr>
        <p:txBody>
          <a:bodyPr/>
          <a:lstStyle/>
          <a:p>
            <a:r>
              <a:rPr lang="en-US" dirty="0"/>
              <a:t>Deltoid je </a:t>
            </a:r>
            <a:r>
              <a:rPr lang="sr-Latn-RS" dirty="0"/>
              <a:t>četvorougao koga karakterišu dva para međusobno jednakih susednih strana. U deltoidu se može upisati kružnica, ali ne i opisati.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jednakosti</a:t>
            </a:r>
            <a:r>
              <a:rPr lang="en-US" dirty="0"/>
              <a:t> </a:t>
            </a:r>
            <a:r>
              <a:rPr lang="en-US" dirty="0" err="1"/>
              <a:t>parova</a:t>
            </a:r>
            <a:r>
              <a:rPr lang="en-US" dirty="0"/>
              <a:t> </a:t>
            </a:r>
            <a:r>
              <a:rPr lang="en-US" dirty="0" err="1"/>
              <a:t>susednih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je da se </a:t>
            </a:r>
            <a:r>
              <a:rPr lang="en-US" dirty="0" err="1"/>
              <a:t>dijagonale</a:t>
            </a:r>
            <a:r>
              <a:rPr lang="en-US" dirty="0"/>
              <a:t> </a:t>
            </a:r>
            <a:r>
              <a:rPr lang="en-US" dirty="0" err="1"/>
              <a:t>deltoida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seku</a:t>
            </a:r>
            <a:r>
              <a:rPr lang="en-US" dirty="0"/>
              <a:t> pod </a:t>
            </a:r>
            <a:r>
              <a:rPr lang="en-US" dirty="0" err="1"/>
              <a:t>pravim</a:t>
            </a:r>
            <a:r>
              <a:rPr lang="en-US" dirty="0"/>
              <a:t> </a:t>
            </a:r>
            <a:r>
              <a:rPr lang="en-US" dirty="0" err="1"/>
              <a:t>uglom</a:t>
            </a:r>
            <a:r>
              <a:rPr lang="en-US" dirty="0"/>
              <a:t>. </a:t>
            </a:r>
            <a:r>
              <a:rPr lang="sr-Latn-RS" dirty="0"/>
              <a:t>Uglovi kod temena B i D na slici su jednaki iz razloga sto kraća dijagonala polovi deltoid na dva jednakokraka trougla.</a:t>
            </a:r>
            <a:endParaRPr lang="en-US" dirty="0"/>
          </a:p>
          <a:p>
            <a:endParaRPr lang="en-US" dirty="0"/>
          </a:p>
        </p:txBody>
      </p:sp>
      <p:sp>
        <p:nvSpPr>
          <p:cNvPr id="21" name="Flowchart: Extract 20">
            <a:extLst>
              <a:ext uri="{FF2B5EF4-FFF2-40B4-BE49-F238E27FC236}">
                <a16:creationId xmlns:a16="http://schemas.microsoft.com/office/drawing/2014/main" id="{6FB9DD63-63D0-4E1A-A155-5A29F459A3C1}"/>
              </a:ext>
            </a:extLst>
          </p:cNvPr>
          <p:cNvSpPr/>
          <p:nvPr/>
        </p:nvSpPr>
        <p:spPr>
          <a:xfrm>
            <a:off x="1944210" y="3737499"/>
            <a:ext cx="1988598" cy="90552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Extract 21">
            <a:extLst>
              <a:ext uri="{FF2B5EF4-FFF2-40B4-BE49-F238E27FC236}">
                <a16:creationId xmlns:a16="http://schemas.microsoft.com/office/drawing/2014/main" id="{98DEFCEC-3F39-41C3-8E12-291A11738F9C}"/>
              </a:ext>
            </a:extLst>
          </p:cNvPr>
          <p:cNvSpPr/>
          <p:nvPr/>
        </p:nvSpPr>
        <p:spPr>
          <a:xfrm rot="10800000">
            <a:off x="1944210" y="4643022"/>
            <a:ext cx="1988598" cy="197972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9F1CF1-AA33-441A-B022-D01454446887}"/>
              </a:ext>
            </a:extLst>
          </p:cNvPr>
          <p:cNvSpPr txBox="1"/>
          <p:nvPr/>
        </p:nvSpPr>
        <p:spPr>
          <a:xfrm>
            <a:off x="2175030" y="3837290"/>
            <a:ext cx="23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07133E-5E0E-4665-9DB3-F2FEFC9D12AD}"/>
              </a:ext>
            </a:extLst>
          </p:cNvPr>
          <p:cNvSpPr txBox="1"/>
          <p:nvPr/>
        </p:nvSpPr>
        <p:spPr>
          <a:xfrm>
            <a:off x="3295096" y="3820928"/>
            <a:ext cx="23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317AB5-DA2A-46F8-A368-C6F056EC7F66}"/>
              </a:ext>
            </a:extLst>
          </p:cNvPr>
          <p:cNvSpPr txBox="1"/>
          <p:nvPr/>
        </p:nvSpPr>
        <p:spPr>
          <a:xfrm>
            <a:off x="2175030" y="5588616"/>
            <a:ext cx="230821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b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7D2271-4CE2-47E9-A85C-E1504EBAB6C1}"/>
              </a:ext>
            </a:extLst>
          </p:cNvPr>
          <p:cNvSpPr txBox="1"/>
          <p:nvPr/>
        </p:nvSpPr>
        <p:spPr>
          <a:xfrm>
            <a:off x="3414944" y="5591021"/>
            <a:ext cx="230821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b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A62ED3-5B88-45E7-BB09-DF067B041E3F}"/>
              </a:ext>
            </a:extLst>
          </p:cNvPr>
          <p:cNvSpPr txBox="1"/>
          <p:nvPr/>
        </p:nvSpPr>
        <p:spPr>
          <a:xfrm>
            <a:off x="2799424" y="3415674"/>
            <a:ext cx="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4E19C0-DBF9-4255-865F-F68C39696EDD}"/>
              </a:ext>
            </a:extLst>
          </p:cNvPr>
          <p:cNvSpPr txBox="1"/>
          <p:nvPr/>
        </p:nvSpPr>
        <p:spPr>
          <a:xfrm>
            <a:off x="1700073" y="4454362"/>
            <a:ext cx="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B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1D96B0-1E4F-448B-9836-2123488085D0}"/>
              </a:ext>
            </a:extLst>
          </p:cNvPr>
          <p:cNvSpPr txBox="1"/>
          <p:nvPr/>
        </p:nvSpPr>
        <p:spPr>
          <a:xfrm>
            <a:off x="3932808" y="4454362"/>
            <a:ext cx="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D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92E616-72B4-4758-ABE0-668347DBB14D}"/>
              </a:ext>
            </a:extLst>
          </p:cNvPr>
          <p:cNvSpPr txBox="1"/>
          <p:nvPr/>
        </p:nvSpPr>
        <p:spPr>
          <a:xfrm>
            <a:off x="2938508" y="6438080"/>
            <a:ext cx="32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C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48584F-F022-403E-BBD9-1DEA6B70CF3C}"/>
              </a:ext>
            </a:extLst>
          </p:cNvPr>
          <p:cNvSpPr txBox="1"/>
          <p:nvPr/>
        </p:nvSpPr>
        <p:spPr>
          <a:xfrm>
            <a:off x="2405851" y="4223096"/>
            <a:ext cx="109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trougao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828863-53F2-477F-8849-253C82F62BC1}"/>
              </a:ext>
            </a:extLst>
          </p:cNvPr>
          <p:cNvSpPr txBox="1"/>
          <p:nvPr/>
        </p:nvSpPr>
        <p:spPr>
          <a:xfrm>
            <a:off x="2433963" y="4911615"/>
            <a:ext cx="109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trougao</a:t>
            </a:r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E7E185F-CC6F-4A13-86C5-DA86804BF7AD}"/>
              </a:ext>
            </a:extLst>
          </p:cNvPr>
          <p:cNvSpPr/>
          <p:nvPr/>
        </p:nvSpPr>
        <p:spPr>
          <a:xfrm>
            <a:off x="2077375" y="4412202"/>
            <a:ext cx="215401" cy="506027"/>
          </a:xfrm>
          <a:custGeom>
            <a:avLst/>
            <a:gdLst>
              <a:gd name="connsiteX0" fmla="*/ 133165 w 215401"/>
              <a:gd name="connsiteY0" fmla="*/ 0 h 506027"/>
              <a:gd name="connsiteX1" fmla="*/ 177553 w 215401"/>
              <a:gd name="connsiteY1" fmla="*/ 44388 h 506027"/>
              <a:gd name="connsiteX2" fmla="*/ 186431 w 215401"/>
              <a:gd name="connsiteY2" fmla="*/ 71021 h 506027"/>
              <a:gd name="connsiteX3" fmla="*/ 204186 w 215401"/>
              <a:gd name="connsiteY3" fmla="*/ 97654 h 506027"/>
              <a:gd name="connsiteX4" fmla="*/ 204186 w 215401"/>
              <a:gd name="connsiteY4" fmla="*/ 301841 h 506027"/>
              <a:gd name="connsiteX5" fmla="*/ 195308 w 215401"/>
              <a:gd name="connsiteY5" fmla="*/ 328474 h 506027"/>
              <a:gd name="connsiteX6" fmla="*/ 177553 w 215401"/>
              <a:gd name="connsiteY6" fmla="*/ 355107 h 506027"/>
              <a:gd name="connsiteX7" fmla="*/ 150920 w 215401"/>
              <a:gd name="connsiteY7" fmla="*/ 408373 h 506027"/>
              <a:gd name="connsiteX8" fmla="*/ 124287 w 215401"/>
              <a:gd name="connsiteY8" fmla="*/ 426128 h 506027"/>
              <a:gd name="connsiteX9" fmla="*/ 71021 w 215401"/>
              <a:gd name="connsiteY9" fmla="*/ 479394 h 506027"/>
              <a:gd name="connsiteX10" fmla="*/ 0 w 215401"/>
              <a:gd name="connsiteY10" fmla="*/ 506027 h 50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401" h="506027">
                <a:moveTo>
                  <a:pt x="133165" y="0"/>
                </a:moveTo>
                <a:cubicBezTo>
                  <a:pt x="147961" y="14796"/>
                  <a:pt x="164998" y="27648"/>
                  <a:pt x="177553" y="44388"/>
                </a:cubicBezTo>
                <a:cubicBezTo>
                  <a:pt x="183168" y="51874"/>
                  <a:pt x="182246" y="62651"/>
                  <a:pt x="186431" y="71021"/>
                </a:cubicBezTo>
                <a:cubicBezTo>
                  <a:pt x="191203" y="80564"/>
                  <a:pt x="198268" y="88776"/>
                  <a:pt x="204186" y="97654"/>
                </a:cubicBezTo>
                <a:cubicBezTo>
                  <a:pt x="219796" y="191313"/>
                  <a:pt x="218468" y="159029"/>
                  <a:pt x="204186" y="301841"/>
                </a:cubicBezTo>
                <a:cubicBezTo>
                  <a:pt x="203255" y="311152"/>
                  <a:pt x="199493" y="320104"/>
                  <a:pt x="195308" y="328474"/>
                </a:cubicBezTo>
                <a:cubicBezTo>
                  <a:pt x="190536" y="338017"/>
                  <a:pt x="182325" y="345564"/>
                  <a:pt x="177553" y="355107"/>
                </a:cubicBezTo>
                <a:cubicBezTo>
                  <a:pt x="163113" y="383987"/>
                  <a:pt x="176360" y="382933"/>
                  <a:pt x="150920" y="408373"/>
                </a:cubicBezTo>
                <a:cubicBezTo>
                  <a:pt x="143375" y="415918"/>
                  <a:pt x="132262" y="419040"/>
                  <a:pt x="124287" y="426128"/>
                </a:cubicBezTo>
                <a:cubicBezTo>
                  <a:pt x="105520" y="442810"/>
                  <a:pt x="94842" y="471454"/>
                  <a:pt x="71021" y="479394"/>
                </a:cubicBezTo>
                <a:cubicBezTo>
                  <a:pt x="11478" y="499241"/>
                  <a:pt x="34495" y="488779"/>
                  <a:pt x="0" y="506027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44453DF-7930-49BD-ADB5-C6E2685194A8}"/>
              </a:ext>
            </a:extLst>
          </p:cNvPr>
          <p:cNvSpPr/>
          <p:nvPr/>
        </p:nvSpPr>
        <p:spPr>
          <a:xfrm>
            <a:off x="3586579" y="4385569"/>
            <a:ext cx="186431" cy="594804"/>
          </a:xfrm>
          <a:custGeom>
            <a:avLst/>
            <a:gdLst>
              <a:gd name="connsiteX0" fmla="*/ 79899 w 186431"/>
              <a:gd name="connsiteY0" fmla="*/ 0 h 594804"/>
              <a:gd name="connsiteX1" fmla="*/ 35510 w 186431"/>
              <a:gd name="connsiteY1" fmla="*/ 8878 h 594804"/>
              <a:gd name="connsiteX2" fmla="*/ 17755 w 186431"/>
              <a:gd name="connsiteY2" fmla="*/ 62144 h 594804"/>
              <a:gd name="connsiteX3" fmla="*/ 8877 w 186431"/>
              <a:gd name="connsiteY3" fmla="*/ 133165 h 594804"/>
              <a:gd name="connsiteX4" fmla="*/ 0 w 186431"/>
              <a:gd name="connsiteY4" fmla="*/ 186431 h 594804"/>
              <a:gd name="connsiteX5" fmla="*/ 8877 w 186431"/>
              <a:gd name="connsiteY5" fmla="*/ 390617 h 594804"/>
              <a:gd name="connsiteX6" fmla="*/ 26633 w 186431"/>
              <a:gd name="connsiteY6" fmla="*/ 461639 h 594804"/>
              <a:gd name="connsiteX7" fmla="*/ 71021 w 186431"/>
              <a:gd name="connsiteY7" fmla="*/ 514905 h 594804"/>
              <a:gd name="connsiteX8" fmla="*/ 97654 w 186431"/>
              <a:gd name="connsiteY8" fmla="*/ 532660 h 594804"/>
              <a:gd name="connsiteX9" fmla="*/ 124287 w 186431"/>
              <a:gd name="connsiteY9" fmla="*/ 559293 h 594804"/>
              <a:gd name="connsiteX10" fmla="*/ 150920 w 186431"/>
              <a:gd name="connsiteY10" fmla="*/ 568171 h 594804"/>
              <a:gd name="connsiteX11" fmla="*/ 186431 w 186431"/>
              <a:gd name="connsiteY11" fmla="*/ 594804 h 59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431" h="594804">
                <a:moveTo>
                  <a:pt x="79899" y="0"/>
                </a:moveTo>
                <a:cubicBezTo>
                  <a:pt x="65103" y="2959"/>
                  <a:pt x="46180" y="-1792"/>
                  <a:pt x="35510" y="8878"/>
                </a:cubicBezTo>
                <a:cubicBezTo>
                  <a:pt x="22276" y="22112"/>
                  <a:pt x="17755" y="62144"/>
                  <a:pt x="17755" y="62144"/>
                </a:cubicBezTo>
                <a:cubicBezTo>
                  <a:pt x="14796" y="85818"/>
                  <a:pt x="12251" y="109547"/>
                  <a:pt x="8877" y="133165"/>
                </a:cubicBezTo>
                <a:cubicBezTo>
                  <a:pt x="6331" y="150984"/>
                  <a:pt x="0" y="168431"/>
                  <a:pt x="0" y="186431"/>
                </a:cubicBezTo>
                <a:cubicBezTo>
                  <a:pt x="0" y="254557"/>
                  <a:pt x="4023" y="322664"/>
                  <a:pt x="8877" y="390617"/>
                </a:cubicBezTo>
                <a:cubicBezTo>
                  <a:pt x="9721" y="402437"/>
                  <a:pt x="19104" y="446580"/>
                  <a:pt x="26633" y="461639"/>
                </a:cubicBezTo>
                <a:cubicBezTo>
                  <a:pt x="36609" y="481592"/>
                  <a:pt x="54191" y="500880"/>
                  <a:pt x="71021" y="514905"/>
                </a:cubicBezTo>
                <a:cubicBezTo>
                  <a:pt x="79218" y="521735"/>
                  <a:pt x="89457" y="525830"/>
                  <a:pt x="97654" y="532660"/>
                </a:cubicBezTo>
                <a:cubicBezTo>
                  <a:pt x="107299" y="540697"/>
                  <a:pt x="113841" y="552329"/>
                  <a:pt x="124287" y="559293"/>
                </a:cubicBezTo>
                <a:cubicBezTo>
                  <a:pt x="132073" y="564484"/>
                  <a:pt x="142550" y="563986"/>
                  <a:pt x="150920" y="568171"/>
                </a:cubicBezTo>
                <a:cubicBezTo>
                  <a:pt x="170998" y="578210"/>
                  <a:pt x="173946" y="582319"/>
                  <a:pt x="186431" y="594804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C979C02-5328-4EB6-8F94-BF367EDE13DC}"/>
              </a:ext>
            </a:extLst>
          </p:cNvPr>
          <p:cNvSpPr/>
          <p:nvPr/>
        </p:nvSpPr>
        <p:spPr>
          <a:xfrm>
            <a:off x="2219417" y="4669654"/>
            <a:ext cx="150921" cy="26651"/>
          </a:xfrm>
          <a:custGeom>
            <a:avLst/>
            <a:gdLst>
              <a:gd name="connsiteX0" fmla="*/ 0 w 150921"/>
              <a:gd name="connsiteY0" fmla="*/ 0 h 26651"/>
              <a:gd name="connsiteX1" fmla="*/ 44389 w 150921"/>
              <a:gd name="connsiteY1" fmla="*/ 8878 h 26651"/>
              <a:gd name="connsiteX2" fmla="*/ 71022 w 150921"/>
              <a:gd name="connsiteY2" fmla="*/ 17756 h 26651"/>
              <a:gd name="connsiteX3" fmla="*/ 150921 w 150921"/>
              <a:gd name="connsiteY3" fmla="*/ 26633 h 2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21" h="26651">
                <a:moveTo>
                  <a:pt x="0" y="0"/>
                </a:moveTo>
                <a:cubicBezTo>
                  <a:pt x="14796" y="2959"/>
                  <a:pt x="29750" y="5218"/>
                  <a:pt x="44389" y="8878"/>
                </a:cubicBezTo>
                <a:cubicBezTo>
                  <a:pt x="53467" y="11148"/>
                  <a:pt x="61846" y="15921"/>
                  <a:pt x="71022" y="17756"/>
                </a:cubicBezTo>
                <a:cubicBezTo>
                  <a:pt x="119593" y="27470"/>
                  <a:pt x="117737" y="26633"/>
                  <a:pt x="150921" y="26633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3D795C3-6158-456D-8FAC-A01AD9431B97}"/>
              </a:ext>
            </a:extLst>
          </p:cNvPr>
          <p:cNvSpPr/>
          <p:nvPr/>
        </p:nvSpPr>
        <p:spPr>
          <a:xfrm>
            <a:off x="3511117" y="4691186"/>
            <a:ext cx="150921" cy="26651"/>
          </a:xfrm>
          <a:custGeom>
            <a:avLst/>
            <a:gdLst>
              <a:gd name="connsiteX0" fmla="*/ 0 w 150921"/>
              <a:gd name="connsiteY0" fmla="*/ 0 h 26651"/>
              <a:gd name="connsiteX1" fmla="*/ 44389 w 150921"/>
              <a:gd name="connsiteY1" fmla="*/ 8878 h 26651"/>
              <a:gd name="connsiteX2" fmla="*/ 71022 w 150921"/>
              <a:gd name="connsiteY2" fmla="*/ 17756 h 26651"/>
              <a:gd name="connsiteX3" fmla="*/ 150921 w 150921"/>
              <a:gd name="connsiteY3" fmla="*/ 26633 h 2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21" h="26651">
                <a:moveTo>
                  <a:pt x="0" y="0"/>
                </a:moveTo>
                <a:cubicBezTo>
                  <a:pt x="14796" y="2959"/>
                  <a:pt x="29750" y="5218"/>
                  <a:pt x="44389" y="8878"/>
                </a:cubicBezTo>
                <a:cubicBezTo>
                  <a:pt x="53467" y="11148"/>
                  <a:pt x="61846" y="15921"/>
                  <a:pt x="71022" y="17756"/>
                </a:cubicBezTo>
                <a:cubicBezTo>
                  <a:pt x="119593" y="27470"/>
                  <a:pt x="117737" y="26633"/>
                  <a:pt x="150921" y="26633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hought Bubble: Cloud 39">
            <a:extLst>
              <a:ext uri="{FF2B5EF4-FFF2-40B4-BE49-F238E27FC236}">
                <a16:creationId xmlns:a16="http://schemas.microsoft.com/office/drawing/2014/main" id="{68331AB5-CFF8-4A1A-8B5D-438ECC117CEC}"/>
              </a:ext>
            </a:extLst>
          </p:cNvPr>
          <p:cNvSpPr/>
          <p:nvPr/>
        </p:nvSpPr>
        <p:spPr>
          <a:xfrm>
            <a:off x="4403233" y="3826459"/>
            <a:ext cx="2338496" cy="125580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100" dirty="0"/>
              <a:t>Ako znamo ugao kod temena D znamo i ugao kod temena B</a:t>
            </a:r>
            <a:endParaRPr lang="en-US" sz="1100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5417FCA-A21D-4996-9868-44136B0A3CFD}"/>
              </a:ext>
            </a:extLst>
          </p:cNvPr>
          <p:cNvCxnSpPr>
            <a:stCxn id="21" idx="0"/>
            <a:endCxn id="31" idx="1"/>
          </p:cNvCxnSpPr>
          <p:nvPr/>
        </p:nvCxnSpPr>
        <p:spPr>
          <a:xfrm flipH="1">
            <a:off x="2938508" y="3737499"/>
            <a:ext cx="1" cy="28852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hought Bubble: Cloud 43">
            <a:extLst>
              <a:ext uri="{FF2B5EF4-FFF2-40B4-BE49-F238E27FC236}">
                <a16:creationId xmlns:a16="http://schemas.microsoft.com/office/drawing/2014/main" id="{F6B555EE-3FC1-43BF-9D24-BB1FB322BC48}"/>
              </a:ext>
            </a:extLst>
          </p:cNvPr>
          <p:cNvSpPr/>
          <p:nvPr/>
        </p:nvSpPr>
        <p:spPr>
          <a:xfrm>
            <a:off x="7717783" y="3618903"/>
            <a:ext cx="2246051" cy="1411550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O = 2(a + b)\,">
            <a:extLst>
              <a:ext uri="{FF2B5EF4-FFF2-40B4-BE49-F238E27FC236}">
                <a16:creationId xmlns:a16="http://schemas.microsoft.com/office/drawing/2014/main" id="{BD50F130-6EE8-4EF2-9946-CDEC294F2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994" y="4143013"/>
            <a:ext cx="10287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462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2" grpId="0" animBg="1"/>
      <p:bldP spid="23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4552-5B0C-46F0-A67D-B837B4A6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Deltoid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48E7E-01D9-4C0C-8D68-4934425A2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r-Latn-RS" dirty="0"/>
              <a:t>1. Izračunaj unutrašnje uglove deltoida ABCD ako znamo da je unutrašnji ugao kod temena C = 77</a:t>
            </a:r>
            <a:r>
              <a:rPr lang="en-US" dirty="0"/>
              <a:t>°</a:t>
            </a:r>
            <a:r>
              <a:rPr lang="sr-Latn-RS" dirty="0"/>
              <a:t>, a unutrašnji ugao kod temena A = 78</a:t>
            </a:r>
            <a:r>
              <a:rPr lang="en-US" dirty="0"/>
              <a:t>°</a:t>
            </a:r>
            <a:r>
              <a:rPr lang="sr-Latn-RS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B035E0-85A3-46B5-A06F-7B58D95D935A}"/>
              </a:ext>
            </a:extLst>
          </p:cNvPr>
          <p:cNvSpPr txBox="1"/>
          <p:nvPr/>
        </p:nvSpPr>
        <p:spPr>
          <a:xfrm>
            <a:off x="2175030" y="3837290"/>
            <a:ext cx="23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C41EAC-4843-4D0A-9383-11DEF1D2A470}"/>
              </a:ext>
            </a:extLst>
          </p:cNvPr>
          <p:cNvSpPr txBox="1"/>
          <p:nvPr/>
        </p:nvSpPr>
        <p:spPr>
          <a:xfrm>
            <a:off x="3295096" y="3820928"/>
            <a:ext cx="23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F47E60-C85E-404C-AEFC-9C66E44837EC}"/>
              </a:ext>
            </a:extLst>
          </p:cNvPr>
          <p:cNvSpPr txBox="1"/>
          <p:nvPr/>
        </p:nvSpPr>
        <p:spPr>
          <a:xfrm>
            <a:off x="2175030" y="5588616"/>
            <a:ext cx="230821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b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4BE0C3-ABB2-4C44-8701-165EED85AA89}"/>
              </a:ext>
            </a:extLst>
          </p:cNvPr>
          <p:cNvSpPr txBox="1"/>
          <p:nvPr/>
        </p:nvSpPr>
        <p:spPr>
          <a:xfrm>
            <a:off x="3414944" y="5591021"/>
            <a:ext cx="230821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b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2E9EA1-BB86-43CE-B42C-6CAC9E7BFD45}"/>
              </a:ext>
            </a:extLst>
          </p:cNvPr>
          <p:cNvSpPr txBox="1"/>
          <p:nvPr/>
        </p:nvSpPr>
        <p:spPr>
          <a:xfrm>
            <a:off x="1700073" y="4454362"/>
            <a:ext cx="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B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0F972-5CF4-4C31-8F69-1A86494ED74A}"/>
              </a:ext>
            </a:extLst>
          </p:cNvPr>
          <p:cNvSpPr txBox="1"/>
          <p:nvPr/>
        </p:nvSpPr>
        <p:spPr>
          <a:xfrm>
            <a:off x="3932808" y="4454362"/>
            <a:ext cx="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D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23952B-7815-47D8-86EE-3CBDFC23F27B}"/>
              </a:ext>
            </a:extLst>
          </p:cNvPr>
          <p:cNvSpPr txBox="1"/>
          <p:nvPr/>
        </p:nvSpPr>
        <p:spPr>
          <a:xfrm>
            <a:off x="2405851" y="4223096"/>
            <a:ext cx="109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trougao</a:t>
            </a:r>
            <a:endParaRPr lang="en-US" dirty="0"/>
          </a:p>
        </p:txBody>
      </p:sp>
      <p:sp>
        <p:nvSpPr>
          <p:cNvPr id="17" name="Flowchart: Extract 16">
            <a:extLst>
              <a:ext uri="{FF2B5EF4-FFF2-40B4-BE49-F238E27FC236}">
                <a16:creationId xmlns:a16="http://schemas.microsoft.com/office/drawing/2014/main" id="{0813A646-AF1E-49D8-A25D-4C60CC56683B}"/>
              </a:ext>
            </a:extLst>
          </p:cNvPr>
          <p:cNvSpPr/>
          <p:nvPr/>
        </p:nvSpPr>
        <p:spPr>
          <a:xfrm>
            <a:off x="1944210" y="3737499"/>
            <a:ext cx="1988598" cy="90552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4D02C0-4164-4393-92C5-8AF955E53400}"/>
              </a:ext>
            </a:extLst>
          </p:cNvPr>
          <p:cNvSpPr txBox="1"/>
          <p:nvPr/>
        </p:nvSpPr>
        <p:spPr>
          <a:xfrm>
            <a:off x="2799424" y="3415674"/>
            <a:ext cx="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</a:t>
            </a:r>
            <a:endParaRPr lang="en-US" dirty="0"/>
          </a:p>
        </p:txBody>
      </p:sp>
      <p:sp>
        <p:nvSpPr>
          <p:cNvPr id="19" name="Flowchart: Extract 18">
            <a:extLst>
              <a:ext uri="{FF2B5EF4-FFF2-40B4-BE49-F238E27FC236}">
                <a16:creationId xmlns:a16="http://schemas.microsoft.com/office/drawing/2014/main" id="{DFD89FB5-C5BF-415E-9C37-2EF5906723B5}"/>
              </a:ext>
            </a:extLst>
          </p:cNvPr>
          <p:cNvSpPr/>
          <p:nvPr/>
        </p:nvSpPr>
        <p:spPr>
          <a:xfrm rot="10800000">
            <a:off x="1944210" y="4643022"/>
            <a:ext cx="1988598" cy="197972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58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7" grpId="0" animBg="1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81722-EBB3-402D-B973-7350A9AD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Izrazi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813C9A-E822-46CA-BB23-FDD7ABF3F3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sr-Latn-RS" dirty="0"/>
                  <a:t>Malo da se podsetimo izraza. Da bi uspesno savladali jednačine i nejednačine koje slede, moramo dobro da znamo izraze.</a:t>
                </a:r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2. Izračunaj(prikaži postupak i po mogućnosti napravi mešovit razlomak na kraju): 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sr-Latn-RS" i="1"/>
                      <m:t>1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i="1"/>
                          <m:t>5</m:t>
                        </m:r>
                      </m:num>
                      <m:den>
                        <m:r>
                          <a:rPr lang="sr-Latn-RS" i="1"/>
                          <m:t>6</m:t>
                        </m:r>
                      </m:den>
                    </m:f>
                  </m:oMath>
                </a14:m>
                <a:r>
                  <a:rPr lang="sr-Latn-RS" dirty="0"/>
                  <a:t>  - 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sr-Latn-RS" i="1"/>
                      <m:t>1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/>
                          <m:t>6</m:t>
                        </m:r>
                      </m:den>
                    </m:f>
                  </m:oMath>
                </a14:m>
                <a:r>
                  <a:rPr lang="sr-Latn-RS" dirty="0"/>
                  <a:t> - (-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 + </a:t>
                </a:r>
                <a14:m>
                  <m:oMath xmlns:m="http://schemas.openxmlformats.org/officeDocument/2006/math">
                    <m:r>
                      <a:rPr lang="sr-Latn-RS" i="1"/>
                      <m:t>1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· (-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Latn-RS" dirty="0"/>
                  <a:t>) </a:t>
                </a: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sr-Latn-RS" dirty="0"/>
                  <a:t>-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 :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sr-Latn-RS" dirty="0"/>
                  <a:t>0,15 · 1,2</a:t>
                </a: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sr-Latn-RS" dirty="0"/>
                  <a:t>-12,8 : 0,08</a:t>
                </a: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endParaRPr lang="en-US" dirty="0"/>
              </a:p>
              <a:p>
                <a:pPr marL="457200" indent="-457200">
                  <a:buAutoNum type="alphaLcParenR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sr-Latn-R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813C9A-E822-46CA-BB23-FDD7ABF3F3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66" t="-2727" r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415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EFBB-2678-41BD-A95C-D8FC1C39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3F4482-065E-4067-A671-6267E36B08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61965"/>
                <a:ext cx="10820400" cy="452761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Latn-RS" dirty="0"/>
                  <a:t>Ovih dana na televiziji defintivno su pokazali malo drugačiji način pronalaženja rešenja jednačina. Naravno, da prihvatam i takav način ako vam je lakši, ali ću i dalje ostati pri svom načinu koji i vama preporučujem.</a:t>
                </a:r>
              </a:p>
              <a:p>
                <a:pPr marL="0" indent="0">
                  <a:buNone/>
                </a:pPr>
                <a:r>
                  <a:rPr lang="sr-Latn-RS" dirty="0"/>
                  <a:t>Postaviću prvo jedan lagan zadatak iz jednačine</a:t>
                </a:r>
              </a:p>
              <a:p>
                <a:pPr marL="0" indent="0">
                  <a:buNone/>
                </a:pPr>
                <a:r>
                  <a:rPr lang="sr-Latn-RS" dirty="0"/>
                  <a:t>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/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= </a:t>
                </a:r>
                <a14:m>
                  <m:oMath xmlns:m="http://schemas.openxmlformats.org/officeDocument/2006/math">
                    <m:r>
                      <a:rPr lang="sr-Latn-RS" i="1"/>
                      <m:t>1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Ovde je defintivno nepoznat umanjenik. Njega pronalazimo tako sto saberemo umanjilac i razliku.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sr-Latn-RS" i="1"/>
                          <m:t>3·2</m:t>
                        </m:r>
                      </m:num>
                      <m:den>
                        <m:r>
                          <a:rPr lang="sr-Latn-RS" i="1"/>
                          <m:t>2·2</m:t>
                        </m:r>
                      </m:den>
                    </m:f>
                  </m:oMath>
                </a14:m>
                <a:r>
                  <a:rPr lang="sr-Latn-RS" dirty="0"/>
                  <a:t>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sr-Latn-RS" dirty="0"/>
                  <a:t>x 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R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3F4482-065E-4067-A671-6267E36B08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61965"/>
                <a:ext cx="10820400" cy="4527611"/>
              </a:xfrm>
              <a:blipFill>
                <a:blip r:embed="rId2"/>
                <a:stretch>
                  <a:fillRect l="-1014" t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464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F713-2167-4962-9425-7EFE14512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B1D1A-B3FE-4967-BF44-8B45805691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r-Latn-RS" dirty="0"/>
                  <a:t>Međutim, kako da rešimo kada koristimo i negativne brojeve?</a:t>
                </a:r>
              </a:p>
              <a:p>
                <a:pPr marL="0" indent="0">
                  <a:buNone/>
                </a:pPr>
                <a:r>
                  <a:rPr lang="sr-Latn-RS" dirty="0"/>
                  <a:t>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=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-</m:t>
                    </m:r>
                    <m:r>
                      <a:rPr lang="sr-Latn-RS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Ista je priča kao i kod prošlog primera osim što nam je razlika negativna vrednost broja.</a:t>
                </a:r>
              </a:p>
              <a:p>
                <a:pPr marL="0" indent="0">
                  <a:buNone/>
                </a:pPr>
                <a:r>
                  <a:rPr lang="sr-Latn-RS" dirty="0"/>
                  <a:t>x = -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sr-Latn-RS" dirty="0"/>
                  <a:t>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3·2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2·2</m:t>
                        </m:r>
                      </m:den>
                    </m:f>
                  </m:oMath>
                </a14:m>
                <a:r>
                  <a:rPr lang="sr-Latn-RS" dirty="0"/>
                  <a:t>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sr-Latn-RS" dirty="0"/>
                  <a:t>x = -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 (ovde se oduzimaju i pobeđuju negativci)</a:t>
                </a:r>
              </a:p>
              <a:p>
                <a:pPr marL="0" indent="0">
                  <a:buNone/>
                </a:pPr>
                <a:r>
                  <a:rPr lang="sr-Latn-RS" dirty="0"/>
                  <a:t>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B1D1A-B3FE-4967-BF44-8B45805691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4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009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B1D3-9871-4CB3-BD56-E4A78781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EBBFFA-021C-4630-A411-243EE2C3D1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70843"/>
                <a:ext cx="10820400" cy="435893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sr-Latn-RS" dirty="0"/>
                  <a:t>Evo još jednog primera:</a:t>
                </a:r>
              </a:p>
              <a:p>
                <a:pPr marL="0" indent="0">
                  <a:buNone/>
                </a:pPr>
                <a:r>
                  <a:rPr lang="sr-Latn-RS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+ x =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Ovde je nepoznat sabirak, a njega pronalazimo tako što od zbira oduzimamo poznati sabirak 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/>
                  <a:t> -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) (sabirak je negativan broj)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(minus ispred zagrade je promenilo znak u zagradi)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·2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2·2</m:t>
                        </m:r>
                      </m:den>
                    </m:f>
                  </m:oMath>
                </a14:m>
                <a:r>
                  <a:rPr lang="sr-Latn-RS" dirty="0"/>
                  <a:t>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sr-Latn-RS" dirty="0"/>
                  <a:t>x 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R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EBBFFA-021C-4630-A411-243EE2C3D1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70843"/>
                <a:ext cx="10820400" cy="4358935"/>
              </a:xfrm>
              <a:blipFill>
                <a:blip r:embed="rId2"/>
                <a:stretch>
                  <a:fillRect l="-1014" t="-2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84562F81-1896-4209-8641-F6282B5CF614}"/>
              </a:ext>
            </a:extLst>
          </p:cNvPr>
          <p:cNvCxnSpPr>
            <a:cxnSpLocks/>
          </p:cNvCxnSpPr>
          <p:nvPr/>
        </p:nvCxnSpPr>
        <p:spPr>
          <a:xfrm>
            <a:off x="754602" y="2565647"/>
            <a:ext cx="1047565" cy="763479"/>
          </a:xfrm>
          <a:prstGeom prst="curvedConnector3">
            <a:avLst>
              <a:gd name="adj1" fmla="val -288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816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100F-F878-4DA4-A3B5-BEAD9D5F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3FACCC-24E8-4BFA-B481-7DD7B7CBD2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r-Latn-RS" dirty="0"/>
                  <a:t>Primer i jednačine gde se koristi množenje</a:t>
                </a:r>
              </a:p>
              <a:p>
                <a:pPr marL="0" indent="0">
                  <a:buNone/>
                </a:pPr>
                <a:r>
                  <a:rPr lang="sr-Latn-RS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/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Rešenje ovog zadatka na televiziji bi bilo ovakvo</a:t>
                </a:r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Međutim, iako je suštinski isto samo malo drugačije </a:t>
                </a:r>
              </a:p>
              <a:p>
                <a:pPr marL="0" indent="0">
                  <a:buNone/>
                </a:pPr>
                <a:r>
                  <a:rPr lang="sr-Latn-RS" dirty="0"/>
                  <a:t>Izgleda, pokazaću vam kako ja radim i kako vama </a:t>
                </a:r>
              </a:p>
              <a:p>
                <a:pPr marL="0" indent="0">
                  <a:buNone/>
                </a:pPr>
                <a:r>
                  <a:rPr lang="sr-Latn-RS" dirty="0"/>
                  <a:t>savetujem </a:t>
                </a:r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3FACCC-24E8-4BFA-B481-7DD7B7CBD2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4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704DDD6-23DD-4391-BBF6-795E956C0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977" y="2084832"/>
            <a:ext cx="4024598" cy="2991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75D8E12-3858-4791-91DC-F2FD655A5D15}"/>
              </a:ext>
            </a:extLst>
          </p:cNvPr>
          <p:cNvCxnSpPr/>
          <p:nvPr/>
        </p:nvCxnSpPr>
        <p:spPr>
          <a:xfrm>
            <a:off x="7395099" y="3429000"/>
            <a:ext cx="3462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16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06D4C-A961-40F2-9D5F-6A1AA352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A8361B-68F8-4668-A2CA-262FAC8FB3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4074" y="2286000"/>
                <a:ext cx="9720073" cy="40233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RS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/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r>
                  <a:rPr lang="sr-Latn-RS" dirty="0"/>
                  <a:t>Defintivno je nepoznat činilac, a njega dobijamo       prozivod : poznati činilac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r-Latn-RS" dirty="0"/>
                  <a:t> :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/>
                  <a:t>) (činilac je negativan broj)</a:t>
                </a:r>
              </a:p>
              <a:p>
                <a:pPr marL="0" indent="0">
                  <a:buNone/>
                </a:pPr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r-Latn-RS" dirty="0"/>
                  <a:t> ·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) (recipročna vrednost)</a:t>
                </a:r>
              </a:p>
              <a:p>
                <a:pPr marL="0" indent="0">
                  <a:buNone/>
                </a:pPr>
                <a:r>
                  <a:rPr lang="sr-Latn-RS" dirty="0"/>
                  <a:t>x = -10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A8361B-68F8-4668-A2CA-262FAC8FB3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4074" y="2286000"/>
                <a:ext cx="9720073" cy="4023360"/>
              </a:xfrm>
              <a:blipFill>
                <a:blip r:embed="rId2"/>
                <a:stretch>
                  <a:fillRect l="-1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C697260D-F4A1-4D91-A511-E944BCB2F1D0}"/>
              </a:ext>
            </a:extLst>
          </p:cNvPr>
          <p:cNvSpPr/>
          <p:nvPr/>
        </p:nvSpPr>
        <p:spPr>
          <a:xfrm>
            <a:off x="6616142" y="2943646"/>
            <a:ext cx="390618" cy="328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427D6A8-4552-4BAB-BACD-563C88A88B94}"/>
              </a:ext>
            </a:extLst>
          </p:cNvPr>
          <p:cNvCxnSpPr/>
          <p:nvPr/>
        </p:nvCxnSpPr>
        <p:spPr>
          <a:xfrm>
            <a:off x="1431641" y="4006988"/>
            <a:ext cx="1145219" cy="408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47E294-807C-450D-8740-5FB243E2ACCA}"/>
              </a:ext>
            </a:extLst>
          </p:cNvPr>
          <p:cNvCxnSpPr/>
          <p:nvPr/>
        </p:nvCxnSpPr>
        <p:spPr>
          <a:xfrm flipV="1">
            <a:off x="1431641" y="4023721"/>
            <a:ext cx="1207363" cy="415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2ED6ADB-0C29-4F44-95ED-9D1D203BB732}"/>
              </a:ext>
            </a:extLst>
          </p:cNvPr>
          <p:cNvSpPr txBox="1"/>
          <p:nvPr/>
        </p:nvSpPr>
        <p:spPr>
          <a:xfrm>
            <a:off x="1385655" y="3798105"/>
            <a:ext cx="124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5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FDBC3A-2580-45E2-984F-2C85E1692534}"/>
              </a:ext>
            </a:extLst>
          </p:cNvPr>
          <p:cNvSpPr txBox="1"/>
          <p:nvPr/>
        </p:nvSpPr>
        <p:spPr>
          <a:xfrm>
            <a:off x="2417062" y="4311336"/>
            <a:ext cx="159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0BAC7-CB2A-413D-BD25-12158ACD0163}"/>
              </a:ext>
            </a:extLst>
          </p:cNvPr>
          <p:cNvSpPr txBox="1"/>
          <p:nvPr/>
        </p:nvSpPr>
        <p:spPr>
          <a:xfrm>
            <a:off x="1357853" y="43113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018EF-7B8D-45CB-AC2A-A95AC3D90E68}"/>
              </a:ext>
            </a:extLst>
          </p:cNvPr>
          <p:cNvSpPr txBox="1"/>
          <p:nvPr/>
        </p:nvSpPr>
        <p:spPr>
          <a:xfrm>
            <a:off x="2488084" y="3765898"/>
            <a:ext cx="15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46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165</TotalTime>
  <Words>563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Tw Cen MT</vt:lpstr>
      <vt:lpstr>Tw Cen MT Condensed</vt:lpstr>
      <vt:lpstr>Wingdings 3</vt:lpstr>
      <vt:lpstr>Integral</vt:lpstr>
      <vt:lpstr>Deltoid, izrazi i jednačine u skupu q</vt:lpstr>
      <vt:lpstr>Deltoid </vt:lpstr>
      <vt:lpstr>Deltoid</vt:lpstr>
      <vt:lpstr>Izrazi</vt:lpstr>
      <vt:lpstr>Jednačine u skupu q</vt:lpstr>
      <vt:lpstr>Jednačine u skupu q</vt:lpstr>
      <vt:lpstr>Jednačine u skupu q</vt:lpstr>
      <vt:lpstr>Jednačine u skupu q</vt:lpstr>
      <vt:lpstr>Jednačine u skupu q</vt:lpstr>
      <vt:lpstr>Jednačine u skupu 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Reljin</dc:creator>
  <cp:lastModifiedBy>Aleksandar Reljin</cp:lastModifiedBy>
  <cp:revision>17</cp:revision>
  <dcterms:created xsi:type="dcterms:W3CDTF">2020-04-01T08:05:02Z</dcterms:created>
  <dcterms:modified xsi:type="dcterms:W3CDTF">2020-04-01T10:50:19Z</dcterms:modified>
</cp:coreProperties>
</file>