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68" r:id="rId2"/>
    <p:sldId id="270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6" r:id="rId11"/>
    <p:sldId id="267" r:id="rId12"/>
    <p:sldId id="263" r:id="rId13"/>
    <p:sldId id="264" r:id="rId14"/>
    <p:sldId id="265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65092C-6D32-40EA-869A-5509F9D3A942}" v="6" dt="2020-05-01T16:57:56.9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ran Nikolić" userId="b17adc437b51beba" providerId="LiveId" clId="{9C65092C-6D32-40EA-869A-5509F9D3A942}"/>
    <pc:docChg chg="custSel addSld modSld">
      <pc:chgData name="Goran Nikolić" userId="b17adc437b51beba" providerId="LiveId" clId="{9C65092C-6D32-40EA-869A-5509F9D3A942}" dt="2020-05-03T16:28:25.304" v="431" actId="20577"/>
      <pc:docMkLst>
        <pc:docMk/>
      </pc:docMkLst>
      <pc:sldChg chg="modSp">
        <pc:chgData name="Goran Nikolić" userId="b17adc437b51beba" providerId="LiveId" clId="{9C65092C-6D32-40EA-869A-5509F9D3A942}" dt="2020-05-01T17:00:36.123" v="310" actId="20577"/>
        <pc:sldMkLst>
          <pc:docMk/>
          <pc:sldMk cId="739010079" sldId="267"/>
        </pc:sldMkLst>
        <pc:spChg chg="mod">
          <ac:chgData name="Goran Nikolić" userId="b17adc437b51beba" providerId="LiveId" clId="{9C65092C-6D32-40EA-869A-5509F9D3A942}" dt="2020-05-01T17:00:36.123" v="310" actId="20577"/>
          <ac:spMkLst>
            <pc:docMk/>
            <pc:sldMk cId="739010079" sldId="267"/>
            <ac:spMk id="3" creationId="{21626CF0-C41A-45EC-AE89-8EB2617F4174}"/>
          </ac:spMkLst>
        </pc:spChg>
      </pc:sldChg>
      <pc:sldChg chg="modSp">
        <pc:chgData name="Goran Nikolić" userId="b17adc437b51beba" providerId="LiveId" clId="{9C65092C-6D32-40EA-869A-5509F9D3A942}" dt="2020-05-03T16:28:25.304" v="431" actId="20577"/>
        <pc:sldMkLst>
          <pc:docMk/>
          <pc:sldMk cId="1253245064" sldId="268"/>
        </pc:sldMkLst>
        <pc:spChg chg="mod">
          <ac:chgData name="Goran Nikolić" userId="b17adc437b51beba" providerId="LiveId" clId="{9C65092C-6D32-40EA-869A-5509F9D3A942}" dt="2020-05-03T16:28:25.304" v="431" actId="20577"/>
          <ac:spMkLst>
            <pc:docMk/>
            <pc:sldMk cId="1253245064" sldId="268"/>
            <ac:spMk id="3" creationId="{2F6C521E-6C08-404C-86CC-0F98F25EBE57}"/>
          </ac:spMkLst>
        </pc:spChg>
      </pc:sldChg>
      <pc:sldChg chg="delSp modSp add">
        <pc:chgData name="Goran Nikolić" userId="b17adc437b51beba" providerId="LiveId" clId="{9C65092C-6D32-40EA-869A-5509F9D3A942}" dt="2020-05-02T07:18:33.854" v="393" actId="20577"/>
        <pc:sldMkLst>
          <pc:docMk/>
          <pc:sldMk cId="2501719040" sldId="270"/>
        </pc:sldMkLst>
        <pc:spChg chg="del mod">
          <ac:chgData name="Goran Nikolić" userId="b17adc437b51beba" providerId="LiveId" clId="{9C65092C-6D32-40EA-869A-5509F9D3A942}" dt="2020-05-01T16:58:08.651" v="207" actId="478"/>
          <ac:spMkLst>
            <pc:docMk/>
            <pc:sldMk cId="2501719040" sldId="270"/>
            <ac:spMk id="2" creationId="{7348695C-6FA1-448D-BE1E-B6B8703DD6C3}"/>
          </ac:spMkLst>
        </pc:spChg>
        <pc:spChg chg="mod">
          <ac:chgData name="Goran Nikolić" userId="b17adc437b51beba" providerId="LiveId" clId="{9C65092C-6D32-40EA-869A-5509F9D3A942}" dt="2020-05-02T07:18:33.854" v="393" actId="20577"/>
          <ac:spMkLst>
            <pc:docMk/>
            <pc:sldMk cId="2501719040" sldId="270"/>
            <ac:spMk id="3" creationId="{E2D55D42-7539-4405-B798-8191DD7F07D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1413A-4E67-4207-B568-EF1B4DEC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396240"/>
            <a:ext cx="10789920" cy="589280"/>
          </a:xfrm>
        </p:spPr>
        <p:txBody>
          <a:bodyPr>
            <a:noAutofit/>
          </a:bodyPr>
          <a:lstStyle/>
          <a:p>
            <a:r>
              <a:rPr lang="sr-Cyrl-RS" sz="2000" dirty="0"/>
              <a:t>Драги </a:t>
            </a:r>
            <a:r>
              <a:rPr lang="sr-Cyrl-RS" sz="2000" dirty="0" err="1"/>
              <a:t>петаци</a:t>
            </a:r>
            <a:r>
              <a:rPr lang="sr-Cyrl-RS" sz="2000" dirty="0"/>
              <a:t>,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C521E-6C08-404C-86CC-0F98F25EB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1056640"/>
            <a:ext cx="11541760" cy="5648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000" dirty="0"/>
              <a:t>Ове недеље ћете научити последња два реченична члана: атрибут и апозицију. Надам се да сте све остале реченичне чланове савладали током претходне две недеље. Решења за претходно вежбање налазе вам се од 3.5. на сајту школе у оквиру </a:t>
            </a:r>
            <a:r>
              <a:rPr lang="sr-Cyrl-RS" sz="2000" dirty="0" err="1"/>
              <a:t>прошлонедељне</a:t>
            </a:r>
            <a:r>
              <a:rPr lang="sr-Cyrl-RS" sz="2000" dirty="0"/>
              <a:t> лекције.</a:t>
            </a:r>
          </a:p>
          <a:p>
            <a:pPr marL="0" indent="0">
              <a:buNone/>
            </a:pPr>
            <a:r>
              <a:rPr lang="sr-Cyrl-RS" sz="2000" dirty="0"/>
              <a:t>Најављујем вам </a:t>
            </a:r>
            <a:r>
              <a:rPr lang="sr-Cyrl-RS" sz="2000" b="1" dirty="0"/>
              <a:t>онлајн контролни задатак у вези са реченичним члановима  </a:t>
            </a:r>
            <a:r>
              <a:rPr lang="sr-Cyrl-RS" sz="2000" dirty="0"/>
              <a:t>за </a:t>
            </a:r>
            <a:r>
              <a:rPr lang="sr-Cyrl-RS" sz="2000" b="1" dirty="0"/>
              <a:t>21.мај 2020.  у 18 часова </a:t>
            </a:r>
            <a:r>
              <a:rPr lang="sr-Cyrl-RS" sz="2000" dirty="0"/>
              <a:t>и молим све да планирају то време за ову активност. Контролни ће се оцењивати и то ће, вероватно, бити последња оцена за ову школску годину.</a:t>
            </a:r>
          </a:p>
          <a:p>
            <a:pPr marL="0" indent="0">
              <a:buNone/>
            </a:pPr>
            <a:r>
              <a:rPr lang="sr-Cyrl-RS" sz="2000" dirty="0"/>
              <a:t>За ову недељу имате следеће задатке:</a:t>
            </a:r>
          </a:p>
          <a:p>
            <a:pPr marL="457200" indent="-457200">
              <a:buAutoNum type="arabicPeriod"/>
            </a:pPr>
            <a:r>
              <a:rPr lang="sr-Cyrl-RS" sz="2000" dirty="0"/>
              <a:t>Преписати из презентације у свеску све у вези са атрибутом и апозицијом и урадити задатке (решења вам се налазе на следећем слајду, као и обично).</a:t>
            </a:r>
          </a:p>
          <a:p>
            <a:pPr marL="457200" indent="-457200">
              <a:buAutoNum type="arabicPeriod"/>
            </a:pPr>
            <a:r>
              <a:rPr lang="sr-Cyrl-RS" sz="2000" dirty="0"/>
              <a:t>Ученици 5-2 и 5-3 на Е-учионици треба да ураде постављене задатке у вези са субјектом, предикатом и објектом ( у периоду од 4.5. до 7.5.). Када урадите задатке у Е-учионици, обавезно </a:t>
            </a:r>
            <a:r>
              <a:rPr lang="sr-Cyrl-RS" sz="2000" b="1" dirty="0"/>
              <a:t>притисните сачувај и изађи.</a:t>
            </a:r>
          </a:p>
          <a:p>
            <a:pPr marL="457200" indent="-457200">
              <a:buAutoNum type="arabicPeriod"/>
            </a:pPr>
            <a:r>
              <a:rPr lang="sr-Cyrl-RS" sz="2000" dirty="0"/>
              <a:t>Ученици 5-1 имају вежбање у </a:t>
            </a:r>
            <a:r>
              <a:rPr lang="sr-Cyrl-RS" sz="2000" dirty="0" err="1"/>
              <a:t>ворд</a:t>
            </a:r>
            <a:r>
              <a:rPr lang="sr-Cyrl-RS" sz="2000" dirty="0"/>
              <a:t> документу у вези са субјектом, предикатом и објектом које треба да ураде до 8.5. када ће им бити истакнута и решења на сајту школе .</a:t>
            </a:r>
          </a:p>
          <a:p>
            <a:pPr marL="457200" indent="-457200">
              <a:buAutoNum type="arabicPeriod"/>
            </a:pPr>
            <a:endParaRPr lang="sr-Cyrl-RS" sz="2000" dirty="0"/>
          </a:p>
          <a:p>
            <a:pPr marL="457200" indent="-457200">
              <a:buAutoNum type="arabicPeriod"/>
            </a:pPr>
            <a:endParaRPr lang="sr-Cyrl-RS" sz="2400" dirty="0"/>
          </a:p>
        </p:txBody>
      </p:sp>
    </p:spTree>
    <p:extLst>
      <p:ext uri="{BB962C8B-B14F-4D97-AF65-F5344CB8AC3E}">
        <p14:creationId xmlns:p14="http://schemas.microsoft.com/office/powerpoint/2010/main" val="1253245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E2353-FEF9-4CBF-8C72-FE1B082EA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200" dirty="0"/>
              <a:t>Замени придев у служби атрибута  одговарајућом именицом у зависном падежу у истој служби: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6CF0-C41A-45EC-AE89-8EB2617F4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/>
          </a:p>
          <a:p>
            <a:pPr marL="0" indent="0">
              <a:buNone/>
            </a:pPr>
            <a:r>
              <a:rPr lang="sr-Cyrl-RS" sz="2400" dirty="0"/>
              <a:t>воћна торта – торта од </a:t>
            </a:r>
            <a:r>
              <a:rPr lang="sr-Cyrl-RS" sz="2400" u="sng" dirty="0"/>
              <a:t>воћа</a:t>
            </a:r>
          </a:p>
          <a:p>
            <a:pPr marL="0" indent="0">
              <a:buNone/>
            </a:pPr>
            <a:r>
              <a:rPr lang="sr-Cyrl-RS" sz="2400" dirty="0"/>
              <a:t>свилена марама -  марама од _______________</a:t>
            </a:r>
          </a:p>
          <a:p>
            <a:pPr marL="0" indent="0">
              <a:buNone/>
            </a:pPr>
            <a:r>
              <a:rPr lang="sr-Cyrl-RS" sz="2400" dirty="0" err="1"/>
              <a:t>туфнаста</a:t>
            </a:r>
            <a:r>
              <a:rPr lang="sr-Cyrl-RS" sz="2400" dirty="0"/>
              <a:t> блуза – блуза на _____________</a:t>
            </a:r>
          </a:p>
          <a:p>
            <a:pPr marL="0" indent="0">
              <a:buNone/>
            </a:pPr>
            <a:r>
              <a:rPr lang="sr-Cyrl-RS" sz="2400" dirty="0"/>
              <a:t>месна пита – пита од _______________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30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E2353-FEF9-4CBF-8C72-FE1B082EA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200" dirty="0"/>
              <a:t>Замени придев у служби атрибута  одговарајућом именицом у зависном падежу у истој служби: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6CF0-C41A-45EC-AE89-8EB2617F4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r-Cyrl-RS" dirty="0"/>
          </a:p>
          <a:p>
            <a:pPr marL="0" indent="0">
              <a:buNone/>
            </a:pPr>
            <a:r>
              <a:rPr lang="sr-Cyrl-RS" sz="2400" dirty="0"/>
              <a:t>воћна торта – торта од воћа</a:t>
            </a:r>
          </a:p>
          <a:p>
            <a:pPr marL="0" indent="0">
              <a:buNone/>
            </a:pPr>
            <a:r>
              <a:rPr lang="sr-Cyrl-RS" sz="2400" dirty="0"/>
              <a:t>свилена марама -  марама од свиле</a:t>
            </a:r>
          </a:p>
          <a:p>
            <a:pPr marL="0" indent="0">
              <a:buNone/>
            </a:pPr>
            <a:r>
              <a:rPr lang="sr-Cyrl-RS" sz="2400" dirty="0" err="1"/>
              <a:t>туфнаста</a:t>
            </a:r>
            <a:r>
              <a:rPr lang="sr-Cyrl-RS" sz="2400" dirty="0"/>
              <a:t> блуза – блуза на туфне</a:t>
            </a:r>
          </a:p>
          <a:p>
            <a:pPr marL="0" indent="0">
              <a:buNone/>
            </a:pPr>
            <a:r>
              <a:rPr lang="sr-Cyrl-RS" sz="2400" dirty="0"/>
              <a:t>месна пита – пита од  меса</a:t>
            </a:r>
          </a:p>
          <a:p>
            <a:pPr marL="0" indent="0">
              <a:buNone/>
            </a:pPr>
            <a:endParaRPr lang="sr-Cyrl-RS" sz="2400" dirty="0"/>
          </a:p>
          <a:p>
            <a:pPr marL="0" indent="0">
              <a:buNone/>
            </a:pPr>
            <a:r>
              <a:rPr lang="sr-Cyrl-RS" sz="2400" dirty="0"/>
              <a:t>Понекад, из стилских разлога, у писању састава треба уз именицу употребити атрибут у зависном падежу, уместо уобичајеног придева.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010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2B517-7737-4F96-9C4C-2752CDA59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/>
              <a:t>АПОЗИЦИЈА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A50BF-70CF-49E6-B918-7873B9086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1717040"/>
            <a:ext cx="11419840" cy="431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CS" sz="2400" b="1" dirty="0"/>
              <a:t>Апозиција је зависни реченични члан.  Она стоји уз именицу и  на другачији начин, накнадно, исказује оно што значи именица.</a:t>
            </a:r>
            <a:endParaRPr lang="en-US" sz="2400" dirty="0"/>
          </a:p>
          <a:p>
            <a:pPr marL="0" indent="0">
              <a:buNone/>
            </a:pPr>
            <a:r>
              <a:rPr lang="sr-Cyrl-CS" sz="2400" b="1" dirty="0"/>
              <a:t>Између апозиције и именице уз коју стоји може стајати знак једнакости. </a:t>
            </a:r>
            <a:endParaRPr lang="en-US" sz="2400" dirty="0"/>
          </a:p>
          <a:p>
            <a:pPr marL="0" indent="0">
              <a:buNone/>
            </a:pPr>
            <a:r>
              <a:rPr lang="sr-Cyrl-CS" sz="2400" dirty="0"/>
              <a:t> </a:t>
            </a:r>
            <a:endParaRPr lang="en-US" sz="2400" dirty="0"/>
          </a:p>
          <a:p>
            <a:pPr marL="0" indent="0">
              <a:buNone/>
            </a:pPr>
            <a:r>
              <a:rPr lang="sr-Cyrl-CS" sz="2400" dirty="0"/>
              <a:t>Ана, моја другарица,  уписала је факултет.  Ана= моја другарица</a:t>
            </a:r>
            <a:endParaRPr lang="en-US" sz="2400" dirty="0"/>
          </a:p>
          <a:p>
            <a:pPr marL="0" indent="0">
              <a:buNone/>
            </a:pPr>
            <a:r>
              <a:rPr lang="sr-Cyrl-CS" sz="2400" dirty="0"/>
              <a:t>Иво Андрић, наш нобеловац, био је и дипломата. Иво Андрић=наш нобеловац</a:t>
            </a:r>
            <a:endParaRPr lang="en-US" sz="2400" dirty="0"/>
          </a:p>
          <a:p>
            <a:pPr marL="0" indent="0">
              <a:buNone/>
            </a:pPr>
            <a:endParaRPr lang="sr-Cyrl-RS" sz="2400" dirty="0"/>
          </a:p>
          <a:p>
            <a:pPr marL="0" indent="0">
              <a:buNone/>
            </a:pPr>
            <a:r>
              <a:rPr lang="sr-Cyrl-RS" sz="2400" dirty="0"/>
              <a:t>Именица и апозиција која стоји уз њу морају бити у истом роду, броју и падежу.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8910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37304-99E9-47E7-B63B-5F6202192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r-Cyrl-CS" sz="4000" dirty="0"/>
            </a:br>
            <a:br>
              <a:rPr lang="sr-Cyrl-CS" sz="4000" dirty="0"/>
            </a:br>
            <a:r>
              <a:rPr lang="sr-Cyrl-CS" sz="4000" dirty="0"/>
              <a:t>Апозиција се у писању издваја зарезима, а у говору паузама.</a:t>
            </a:r>
            <a:br>
              <a:rPr lang="en-US" sz="4000" dirty="0"/>
            </a:br>
            <a:r>
              <a:rPr lang="sr-Cyrl-C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F645A-580A-427A-80D7-806E4778F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1943100"/>
            <a:ext cx="10648949" cy="4091940"/>
          </a:xfrm>
        </p:spPr>
        <p:txBody>
          <a:bodyPr/>
          <a:lstStyle/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sz="2800" dirty="0"/>
              <a:t>Здравко Чолић</a:t>
            </a:r>
            <a:r>
              <a:rPr lang="sr-Cyrl-RS" sz="2800" b="1" dirty="0"/>
              <a:t>, популарни певач, </a:t>
            </a:r>
            <a:r>
              <a:rPr lang="sr-Cyrl-RS" sz="2800" dirty="0"/>
              <a:t>прославио се песмом „Певам дању, певам ноћу“.</a:t>
            </a:r>
          </a:p>
          <a:p>
            <a:pPr marL="0" indent="0">
              <a:buNone/>
            </a:pPr>
            <a:endParaRPr lang="sr-Cyrl-RS" sz="2800" dirty="0"/>
          </a:p>
          <a:p>
            <a:pPr marL="0" indent="0">
              <a:buNone/>
            </a:pPr>
            <a:r>
              <a:rPr lang="sr-Cyrl-RS" sz="2800" dirty="0"/>
              <a:t>Била сам на његовом концерту у Арени</a:t>
            </a:r>
            <a:r>
              <a:rPr lang="sr-Cyrl-RS" sz="2800" b="1" dirty="0"/>
              <a:t>, великој, београдској дворани</a:t>
            </a:r>
            <a:r>
              <a:rPr lang="sr-Cyrl-RS" sz="28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8041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98FC1-977E-4E5F-8C36-9EAABAED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dirty="0"/>
              <a:t>Задатак- Правилно, зарезима, обележи апозицију у следећим реченицама: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87E49-1982-4C0F-B5F3-F248203E2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103120"/>
            <a:ext cx="10839450" cy="3931920"/>
          </a:xfrm>
        </p:spPr>
        <p:txBody>
          <a:bodyPr/>
          <a:lstStyle/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sz="2400" dirty="0"/>
              <a:t>1. Јулије Цезар велики римски владар увео је календар који употребљавамо и данас.</a:t>
            </a:r>
          </a:p>
          <a:p>
            <a:pPr marL="0" indent="0">
              <a:buNone/>
            </a:pPr>
            <a:r>
              <a:rPr lang="sr-Cyrl-RS" sz="2400" dirty="0"/>
              <a:t>2. Волим да читам афоризме Душана Радовића нашег великог песника и приповедача.</a:t>
            </a:r>
          </a:p>
          <a:p>
            <a:pPr marL="0" indent="0">
              <a:buNone/>
            </a:pPr>
            <a:r>
              <a:rPr lang="sr-Cyrl-RS" sz="2400" dirty="0"/>
              <a:t>3. </a:t>
            </a:r>
            <a:r>
              <a:rPr lang="sr-Cyrl-RS" sz="2400" dirty="0" err="1"/>
              <a:t>Чаба</a:t>
            </a:r>
            <a:r>
              <a:rPr lang="sr-Cyrl-RS" sz="2400" dirty="0"/>
              <a:t> </a:t>
            </a:r>
            <a:r>
              <a:rPr lang="sr-Cyrl-RS" sz="2400" dirty="0" err="1"/>
              <a:t>Силађи</a:t>
            </a:r>
            <a:r>
              <a:rPr lang="sr-Cyrl-RS" sz="2400" dirty="0"/>
              <a:t> познати српски пливач спрема се за наредне Олимпијске игре.</a:t>
            </a:r>
          </a:p>
          <a:p>
            <a:pPr marL="0" indent="0">
              <a:buNone/>
            </a:pPr>
            <a:r>
              <a:rPr lang="sr-Cyrl-RS" sz="2400" dirty="0"/>
              <a:t>4. Не сумњам у успех Нине Илић ученице 5. разреда наше школе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8609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98FC1-977E-4E5F-8C36-9EAABAED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dirty="0"/>
              <a:t>Задатак- Правилно, зарезима, обележи апозицију у следећим реченицама: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87E49-1982-4C0F-B5F3-F248203E2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103120"/>
            <a:ext cx="10839450" cy="3931920"/>
          </a:xfrm>
        </p:spPr>
        <p:txBody>
          <a:bodyPr/>
          <a:lstStyle/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sz="2400" dirty="0"/>
              <a:t>1. Јулије Цезар, велики римски владар, увео је календар који употребљавамо и данас.</a:t>
            </a:r>
          </a:p>
          <a:p>
            <a:pPr marL="0" indent="0">
              <a:buNone/>
            </a:pPr>
            <a:r>
              <a:rPr lang="sr-Cyrl-RS" sz="2400" dirty="0"/>
              <a:t>2. Волим да читам афоризме Душана Радовића, нашег великог песника и приповедача.</a:t>
            </a:r>
          </a:p>
          <a:p>
            <a:pPr marL="0" indent="0">
              <a:buNone/>
            </a:pPr>
            <a:r>
              <a:rPr lang="sr-Cyrl-RS" sz="2400" dirty="0"/>
              <a:t>3. </a:t>
            </a:r>
            <a:r>
              <a:rPr lang="sr-Cyrl-RS" sz="2400" dirty="0" err="1"/>
              <a:t>Чаба</a:t>
            </a:r>
            <a:r>
              <a:rPr lang="sr-Cyrl-RS" sz="2400" dirty="0"/>
              <a:t> </a:t>
            </a:r>
            <a:r>
              <a:rPr lang="sr-Cyrl-RS" sz="2400" dirty="0" err="1"/>
              <a:t>Силађи</a:t>
            </a:r>
            <a:r>
              <a:rPr lang="sr-Cyrl-RS" sz="2400" dirty="0"/>
              <a:t>, познати српски пливач, спрема се за наредне Олимпијске игре.</a:t>
            </a:r>
          </a:p>
          <a:p>
            <a:pPr marL="0" indent="0">
              <a:buNone/>
            </a:pPr>
            <a:r>
              <a:rPr lang="sr-Cyrl-RS" sz="2400" dirty="0"/>
              <a:t>4. Не сумњам у успех </a:t>
            </a:r>
            <a:r>
              <a:rPr lang="sr-Cyrl-RS" sz="2400"/>
              <a:t>Нине Илић, </a:t>
            </a:r>
            <a:r>
              <a:rPr lang="sr-Cyrl-RS" sz="2400" dirty="0"/>
              <a:t>ученице 5. разреда наше школе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4137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55D42-7539-4405-B798-8191DD7F0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914400"/>
            <a:ext cx="10020300" cy="5120640"/>
          </a:xfrm>
        </p:spPr>
        <p:txBody>
          <a:bodyPr/>
          <a:lstStyle/>
          <a:p>
            <a:pPr marL="0" indent="0">
              <a:buNone/>
            </a:pPr>
            <a:r>
              <a:rPr lang="sr-Cyrl-RS" sz="2000" dirty="0"/>
              <a:t>4. Пратити часове на РТС-у јер се односе на реченичне чланове.</a:t>
            </a:r>
          </a:p>
          <a:p>
            <a:pPr marL="0" indent="0">
              <a:buNone/>
            </a:pPr>
            <a:endParaRPr lang="sr-Cyrl-RS" sz="2000" dirty="0"/>
          </a:p>
          <a:p>
            <a:pPr marL="0" indent="0">
              <a:buNone/>
            </a:pPr>
            <a:r>
              <a:rPr lang="sr-Cyrl-RS" sz="2000" dirty="0"/>
              <a:t>5. Прочитати текст радио драме Капетан Џон </a:t>
            </a:r>
            <a:r>
              <a:rPr lang="sr-Cyrl-RS" sz="2000" dirty="0" err="1"/>
              <a:t>Пиплфокс</a:t>
            </a:r>
            <a:r>
              <a:rPr lang="sr-Cyrl-RS" sz="2000" dirty="0"/>
              <a:t> Душана Радовића из ваше Читанке и послушати како гласи звучни запис исте на следећој адреси</a:t>
            </a:r>
          </a:p>
          <a:p>
            <a:pPr marL="0" indent="0">
              <a:buNone/>
            </a:pPr>
            <a:r>
              <a:rPr lang="sr-Cyrl-RS" sz="2000" dirty="0"/>
              <a:t>                         </a:t>
            </a:r>
            <a:r>
              <a:rPr lang="en-US" sz="2000" dirty="0"/>
              <a:t>https://www.youtube.com/watch?v=CljLu_Wz-mc</a:t>
            </a:r>
          </a:p>
          <a:p>
            <a:pPr marL="0" indent="0">
              <a:buNone/>
            </a:pPr>
            <a:endParaRPr lang="sr-Cyrl-RS" sz="2000" dirty="0"/>
          </a:p>
          <a:p>
            <a:pPr marL="0" indent="0">
              <a:buNone/>
            </a:pPr>
            <a:r>
              <a:rPr lang="sr-Cyrl-RS" sz="2000" dirty="0"/>
              <a:t>6.  Сви ученици петог разреда треба да за другу недељу маја планирају видео конференцију у апликацији </a:t>
            </a:r>
            <a:r>
              <a:rPr lang="sr-Cyrl-RS" sz="2000" dirty="0" err="1"/>
              <a:t>Зум</a:t>
            </a:r>
            <a:r>
              <a:rPr lang="sr-Cyrl-RS" sz="2000" dirty="0"/>
              <a:t>  током које ћемо вежбати задатке у вези са реченичним члановима и где ћу вам дати објашњења у вези са свим што вам није јасно.</a:t>
            </a:r>
          </a:p>
          <a:p>
            <a:pPr marL="0" indent="0">
              <a:buNone/>
            </a:pPr>
            <a:r>
              <a:rPr lang="sr-Cyrl-RS" sz="2000" dirty="0"/>
              <a:t>                                                               Наставница </a:t>
            </a:r>
            <a:r>
              <a:rPr lang="sr-Cyrl-RS" sz="2000" dirty="0" err="1"/>
              <a:t>Даниела</a:t>
            </a:r>
            <a:endParaRPr lang="sr-Cyrl-RS" sz="2000" dirty="0"/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501719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8078D-245D-4D9D-AA90-C87FAC44A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Атрибут и апозиција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BA4563-B1E3-4E46-A797-DDF633875F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5. разред, </a:t>
            </a:r>
            <a:r>
              <a:rPr lang="sr-Cyrl-RS" dirty="0" err="1"/>
              <a:t>Даниела</a:t>
            </a:r>
            <a:r>
              <a:rPr lang="sr-Cyrl-RS" dirty="0"/>
              <a:t> Радосав Николић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562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1258B-FF77-4BDF-90F4-D398ED1BE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05231"/>
          </a:xfrm>
        </p:spPr>
        <p:txBody>
          <a:bodyPr>
            <a:normAutofit/>
          </a:bodyPr>
          <a:lstStyle/>
          <a:p>
            <a:pPr algn="ctr"/>
            <a:r>
              <a:rPr lang="sr-Cyrl-RS" sz="4400" b="1" dirty="0"/>
              <a:t>АТРИБУТ</a:t>
            </a: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2AD91-35A5-4F69-B156-A3EC2F2E8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1476375"/>
            <a:ext cx="10629900" cy="46005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CS" sz="2000" b="1" dirty="0"/>
              <a:t>Атрибути је зависни реченични члан. Стоје уз именицу и ближе је одређују (описују).</a:t>
            </a:r>
          </a:p>
          <a:p>
            <a:pPr marL="0" indent="0">
              <a:buNone/>
            </a:pPr>
            <a:r>
              <a:rPr lang="sr-Cyrl-CS" sz="2000" b="1" dirty="0"/>
              <a:t>Атрибут добијамо на питање какав, каква, какво?</a:t>
            </a:r>
            <a:r>
              <a:rPr lang="sr-Cyrl-CS" sz="2000" dirty="0"/>
              <a:t> </a:t>
            </a:r>
          </a:p>
          <a:p>
            <a:pPr marL="0" indent="0">
              <a:buNone/>
            </a:pPr>
            <a:r>
              <a:rPr lang="sr-Cyrl-CS" sz="2000" dirty="0"/>
              <a:t>Тако атрибут може стајати уз именицу која је у служби субјекта или објекта</a:t>
            </a:r>
            <a:r>
              <a:rPr lang="en-US" sz="2000" dirty="0"/>
              <a:t>.</a:t>
            </a:r>
            <a:endParaRPr lang="sr-Cyrl-CS" sz="2000" dirty="0"/>
          </a:p>
          <a:p>
            <a:endParaRPr lang="sr-Cyrl-CS" sz="2000" dirty="0"/>
          </a:p>
          <a:p>
            <a:pPr marL="0" indent="0">
              <a:buNone/>
            </a:pPr>
            <a:r>
              <a:rPr lang="sr-Cyrl-CS" sz="2000" dirty="0"/>
              <a:t>У функцији атрибута  могу бити:</a:t>
            </a:r>
            <a:endParaRPr lang="en-US" sz="2000" dirty="0"/>
          </a:p>
          <a:p>
            <a:pPr marL="0" indent="0">
              <a:buNone/>
            </a:pPr>
            <a:r>
              <a:rPr lang="sr-Cyrl-CS" sz="2000" dirty="0"/>
              <a:t> </a:t>
            </a:r>
            <a:endParaRPr lang="en-US" sz="2000" dirty="0"/>
          </a:p>
          <a:p>
            <a:pPr marL="0" indent="0">
              <a:buNone/>
            </a:pPr>
            <a:r>
              <a:rPr lang="sr-Cyrl-CS" sz="2000" dirty="0"/>
              <a:t> а)  </a:t>
            </a:r>
            <a:r>
              <a:rPr lang="sr-Cyrl-CS" sz="2000" b="1" dirty="0"/>
              <a:t>придеви</a:t>
            </a:r>
            <a:r>
              <a:rPr lang="sr-Cyrl-CS" sz="2000" dirty="0"/>
              <a:t>      </a:t>
            </a:r>
            <a:r>
              <a:rPr lang="sr-Cyrl-CS" sz="2000" u="sng" dirty="0"/>
              <a:t>дрвени</a:t>
            </a:r>
            <a:r>
              <a:rPr lang="sr-Cyrl-CS" sz="2000" dirty="0"/>
              <a:t> мост, </a:t>
            </a:r>
            <a:r>
              <a:rPr lang="sr-Cyrl-CS" sz="2000" u="sng" dirty="0"/>
              <a:t>плави</a:t>
            </a:r>
            <a:r>
              <a:rPr lang="sr-Cyrl-CS" sz="2000" dirty="0"/>
              <a:t> Дунав, </a:t>
            </a:r>
            <a:r>
              <a:rPr lang="sr-Cyrl-CS" sz="2000" u="sng" dirty="0"/>
              <a:t>леви</a:t>
            </a:r>
            <a:r>
              <a:rPr lang="sr-Cyrl-CS" sz="2000" dirty="0"/>
              <a:t> рукав</a:t>
            </a:r>
            <a:endParaRPr lang="sr-Cyrl-RS" sz="2000" dirty="0"/>
          </a:p>
          <a:p>
            <a:pPr marL="0" indent="0">
              <a:buNone/>
            </a:pPr>
            <a:r>
              <a:rPr lang="sr-Cyrl-CS" sz="2000" dirty="0"/>
              <a:t> б) </a:t>
            </a:r>
            <a:r>
              <a:rPr lang="sr-Cyrl-CS" sz="2000" b="1" dirty="0"/>
              <a:t>придевске заменице    </a:t>
            </a:r>
            <a:r>
              <a:rPr lang="sr-Cyrl-CS" sz="2000" u="sng" dirty="0"/>
              <a:t>неки</a:t>
            </a:r>
            <a:r>
              <a:rPr lang="sr-Cyrl-CS" sz="2000" dirty="0"/>
              <a:t> човек, </a:t>
            </a:r>
            <a:r>
              <a:rPr lang="sr-Cyrl-CS" sz="2000" u="sng" dirty="0"/>
              <a:t> овакав </a:t>
            </a:r>
            <a:r>
              <a:rPr lang="sr-Cyrl-CS" sz="2000" dirty="0"/>
              <a:t>ауто, </a:t>
            </a:r>
            <a:r>
              <a:rPr lang="sr-Cyrl-CS" sz="2000" u="sng" dirty="0"/>
              <a:t>та</a:t>
            </a:r>
            <a:r>
              <a:rPr lang="sr-Cyrl-CS" sz="2000" dirty="0"/>
              <a:t> жена , </a:t>
            </a:r>
            <a:r>
              <a:rPr lang="sr-Cyrl-CS" sz="2000" u="sng" dirty="0"/>
              <a:t>њен</a:t>
            </a:r>
            <a:r>
              <a:rPr lang="sr-Cyrl-CS" sz="2000" dirty="0"/>
              <a:t> брат</a:t>
            </a:r>
            <a:endParaRPr lang="en-US" sz="2000" dirty="0"/>
          </a:p>
          <a:p>
            <a:pPr marL="0" indent="0">
              <a:buNone/>
            </a:pPr>
            <a:r>
              <a:rPr lang="sr-Cyrl-CS" sz="2000" dirty="0"/>
              <a:t> в)  </a:t>
            </a:r>
            <a:r>
              <a:rPr lang="sr-Cyrl-CS" sz="2000" b="1" dirty="0"/>
              <a:t>именице у зависном падежу    </a:t>
            </a:r>
            <a:r>
              <a:rPr lang="sr-Cyrl-CS" sz="2000" dirty="0"/>
              <a:t>вино </a:t>
            </a:r>
            <a:r>
              <a:rPr lang="sr-Cyrl-CS" sz="2000" u="sng" dirty="0"/>
              <a:t>из подрума </a:t>
            </a:r>
            <a:r>
              <a:rPr lang="sr-Cyrl-CS" sz="2000" dirty="0"/>
              <a:t>= подрумско вино     </a:t>
            </a:r>
          </a:p>
          <a:p>
            <a:pPr marL="0" indent="0">
              <a:buNone/>
            </a:pPr>
            <a:r>
              <a:rPr lang="sr-Cyrl-CS" sz="2000" dirty="0"/>
              <a:t>торта </a:t>
            </a:r>
            <a:r>
              <a:rPr lang="sr-Cyrl-CS" sz="2000" u="sng" dirty="0"/>
              <a:t>са чоколадом </a:t>
            </a:r>
            <a:r>
              <a:rPr lang="sr-Cyrl-CS" sz="2000" dirty="0"/>
              <a:t>= чоколадна торта</a:t>
            </a:r>
            <a:endParaRPr lang="en-US" sz="2000" dirty="0"/>
          </a:p>
          <a:p>
            <a:pPr marL="0" indent="0">
              <a:buNone/>
            </a:pPr>
            <a:r>
              <a:rPr lang="sr-Cyrl-CS" sz="2000" dirty="0"/>
              <a:t> г)</a:t>
            </a:r>
            <a:r>
              <a:rPr lang="sr-Cyrl-CS" sz="2000" b="1" dirty="0"/>
              <a:t> редни бројеви   </a:t>
            </a:r>
            <a:r>
              <a:rPr lang="sr-Cyrl-CS" sz="2000" dirty="0"/>
              <a:t>први ред, седми дан</a:t>
            </a:r>
            <a:endParaRPr lang="en-US" sz="20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813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C2D2F-E34D-4AC9-B3D5-93B61EAAA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67106"/>
          </a:xfrm>
        </p:spPr>
        <p:txBody>
          <a:bodyPr>
            <a:noAutofit/>
          </a:bodyPr>
          <a:lstStyle/>
          <a:p>
            <a:r>
              <a:rPr lang="sr-Cyrl-RS" sz="2800" dirty="0"/>
              <a:t>Задатак- Подвуци атрибут у следећим примерима и одреди врсту речи којој припада: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86812-F505-4859-95B3-AD7FEA078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125" y="1885950"/>
            <a:ext cx="10125075" cy="4149090"/>
          </a:xfrm>
        </p:spPr>
        <p:txBody>
          <a:bodyPr/>
          <a:lstStyle/>
          <a:p>
            <a:pPr>
              <a:buFontTx/>
              <a:buChar char="-"/>
            </a:pPr>
            <a:r>
              <a:rPr lang="sr-Cyrl-RS" sz="2400" dirty="0"/>
              <a:t>жарко, </a:t>
            </a:r>
            <a:r>
              <a:rPr lang="sr-Cyrl-RS" sz="2400" dirty="0" err="1"/>
              <a:t>бљештаво</a:t>
            </a:r>
            <a:r>
              <a:rPr lang="sr-Cyrl-RS" sz="2400" dirty="0"/>
              <a:t> сунце</a:t>
            </a:r>
          </a:p>
          <a:p>
            <a:pPr>
              <a:buFontTx/>
              <a:buChar char="-"/>
            </a:pPr>
            <a:r>
              <a:rPr lang="sr-Cyrl-RS" sz="2400" dirty="0"/>
              <a:t>трећи камен</a:t>
            </a:r>
          </a:p>
          <a:p>
            <a:pPr>
              <a:buFontTx/>
              <a:buChar char="-"/>
            </a:pPr>
            <a:r>
              <a:rPr lang="sr-Cyrl-RS" sz="2400" dirty="0"/>
              <a:t>дрво са плодовима</a:t>
            </a:r>
          </a:p>
          <a:p>
            <a:pPr>
              <a:buFontTx/>
              <a:buChar char="-"/>
            </a:pPr>
            <a:r>
              <a:rPr lang="sr-Cyrl-RS" sz="2400" dirty="0"/>
              <a:t>оцена из српског</a:t>
            </a:r>
          </a:p>
          <a:p>
            <a:pPr>
              <a:buFontTx/>
              <a:buChar char="-"/>
            </a:pPr>
            <a:r>
              <a:rPr lang="sr-Cyrl-RS" sz="2400" dirty="0"/>
              <a:t>четврти писмени задатак</a:t>
            </a:r>
          </a:p>
          <a:p>
            <a:pPr>
              <a:buFontTx/>
              <a:buChar char="-"/>
            </a:pPr>
            <a:endParaRPr lang="sr-Cyrl-RS" sz="2400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261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C2D2F-E34D-4AC9-B3D5-93B61EAAA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67106"/>
          </a:xfrm>
        </p:spPr>
        <p:txBody>
          <a:bodyPr>
            <a:noAutofit/>
          </a:bodyPr>
          <a:lstStyle/>
          <a:p>
            <a:r>
              <a:rPr lang="sr-Cyrl-RS" sz="2800" dirty="0"/>
              <a:t>Задатак- Подвуци атрибут у следећим примерима и одреди врсту речи којој припада: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86812-F505-4859-95B3-AD7FEA078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125" y="1885950"/>
            <a:ext cx="10125075" cy="4149090"/>
          </a:xfrm>
        </p:spPr>
        <p:txBody>
          <a:bodyPr/>
          <a:lstStyle/>
          <a:p>
            <a:pPr>
              <a:buFontTx/>
              <a:buChar char="-"/>
            </a:pPr>
            <a:r>
              <a:rPr lang="sr-Cyrl-RS" sz="2400" u="sng" dirty="0"/>
              <a:t>жарко</a:t>
            </a:r>
            <a:r>
              <a:rPr lang="sr-Cyrl-RS" sz="2400" dirty="0"/>
              <a:t>,</a:t>
            </a:r>
            <a:r>
              <a:rPr lang="sr-Cyrl-RS" sz="2400" u="sng" dirty="0"/>
              <a:t> </a:t>
            </a:r>
            <a:r>
              <a:rPr lang="sr-Cyrl-RS" sz="2400" u="sng" dirty="0" err="1"/>
              <a:t>бљештаво</a:t>
            </a:r>
            <a:r>
              <a:rPr lang="sr-Cyrl-RS" sz="2400" u="sng" dirty="0"/>
              <a:t> </a:t>
            </a:r>
            <a:r>
              <a:rPr lang="sr-Cyrl-RS" sz="2400" dirty="0"/>
              <a:t>сунце - придеви</a:t>
            </a:r>
          </a:p>
          <a:p>
            <a:pPr>
              <a:buFontTx/>
              <a:buChar char="-"/>
            </a:pPr>
            <a:r>
              <a:rPr lang="sr-Cyrl-RS" sz="2400" u="sng" dirty="0"/>
              <a:t>трећи</a:t>
            </a:r>
            <a:r>
              <a:rPr lang="sr-Cyrl-RS" sz="2400" dirty="0"/>
              <a:t> камен - број</a:t>
            </a:r>
          </a:p>
          <a:p>
            <a:pPr>
              <a:buFontTx/>
              <a:buChar char="-"/>
            </a:pPr>
            <a:r>
              <a:rPr lang="sr-Cyrl-RS" sz="2400" dirty="0"/>
              <a:t>дрво </a:t>
            </a:r>
            <a:r>
              <a:rPr lang="sr-Cyrl-RS" sz="2400" u="sng" dirty="0"/>
              <a:t>са плодовима </a:t>
            </a:r>
            <a:r>
              <a:rPr lang="sr-Cyrl-RS" sz="2400" dirty="0"/>
              <a:t>- именица</a:t>
            </a:r>
          </a:p>
          <a:p>
            <a:pPr>
              <a:buFontTx/>
              <a:buChar char="-"/>
            </a:pPr>
            <a:r>
              <a:rPr lang="sr-Cyrl-RS" sz="2400" dirty="0"/>
              <a:t>оцена </a:t>
            </a:r>
            <a:r>
              <a:rPr lang="sr-Cyrl-RS" sz="2400" u="sng" dirty="0"/>
              <a:t>из српског </a:t>
            </a:r>
            <a:r>
              <a:rPr lang="sr-Cyrl-RS" sz="2400" dirty="0"/>
              <a:t>- именица</a:t>
            </a:r>
          </a:p>
          <a:p>
            <a:pPr>
              <a:buFontTx/>
              <a:buChar char="-"/>
            </a:pPr>
            <a:r>
              <a:rPr lang="sr-Cyrl-RS" sz="2400" u="sng" dirty="0"/>
              <a:t>четврти</a:t>
            </a:r>
            <a:r>
              <a:rPr lang="sr-Cyrl-RS" sz="2400" dirty="0"/>
              <a:t> </a:t>
            </a:r>
            <a:r>
              <a:rPr lang="sr-Cyrl-RS" sz="2400" u="sng" dirty="0"/>
              <a:t>писмени</a:t>
            </a:r>
            <a:r>
              <a:rPr lang="sr-Cyrl-RS" sz="2400" dirty="0"/>
              <a:t> задатак – број, придев</a:t>
            </a:r>
          </a:p>
          <a:p>
            <a:pPr>
              <a:buFontTx/>
              <a:buChar char="-"/>
            </a:pPr>
            <a:endParaRPr lang="sr-Cyrl-RS" sz="2400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532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D71E1-91C0-4435-8B77-F2AB3BDED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6137" y="727626"/>
            <a:ext cx="4602152" cy="1718225"/>
          </a:xfrm>
        </p:spPr>
        <p:txBody>
          <a:bodyPr>
            <a:normAutofit/>
          </a:bodyPr>
          <a:lstStyle/>
          <a:p>
            <a:r>
              <a:rPr lang="sr-Cyrl-RS" dirty="0"/>
              <a:t>Какав је овај</a:t>
            </a:r>
            <a:br>
              <a:rPr lang="sr-Cyrl-RS" dirty="0"/>
            </a:br>
            <a:r>
              <a:rPr lang="sr-Cyrl-RS" dirty="0"/>
              <a:t>ананас? </a:t>
            </a:r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3047B46-4F2F-4746-8B82-B30EAAAE0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63443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54E8A8E-D194-4D55-92A3-6B0799722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024" y="253548"/>
            <a:ext cx="5851795" cy="6384816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pic>
        <p:nvPicPr>
          <p:cNvPr id="1026" name="Picture 2" descr="Ananas - Greens agro Beograd">
            <a:extLst>
              <a:ext uri="{FF2B5EF4-FFF2-40B4-BE49-F238E27FC236}">
                <a16:creationId xmlns:a16="http://schemas.microsoft.com/office/drawing/2014/main" id="{012A8ED3-290D-4A80-9E0C-FA40A1E7E2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" r="3182" b="1"/>
          <a:stretch/>
        </p:blipFill>
        <p:spPr bwMode="auto">
          <a:xfrm>
            <a:off x="407432" y="419292"/>
            <a:ext cx="5522976" cy="605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D62BE59E-9B73-4051-A94D-F265EAA1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137" y="2538919"/>
            <a:ext cx="4602152" cy="359688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582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D71E1-91C0-4435-8B77-F2AB3BDED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6137" y="727626"/>
            <a:ext cx="4602152" cy="1718225"/>
          </a:xfrm>
        </p:spPr>
        <p:txBody>
          <a:bodyPr>
            <a:normAutofit/>
          </a:bodyPr>
          <a:lstStyle/>
          <a:p>
            <a:r>
              <a:rPr lang="sr-Cyrl-RS" dirty="0"/>
              <a:t>Какав је овај</a:t>
            </a:r>
            <a:br>
              <a:rPr lang="sr-Cyrl-RS" dirty="0"/>
            </a:br>
            <a:r>
              <a:rPr lang="sr-Cyrl-RS" dirty="0"/>
              <a:t>ананас? </a:t>
            </a:r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3047B46-4F2F-4746-8B82-B30EAAAE0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63443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54E8A8E-D194-4D55-92A3-6B0799722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024" y="253548"/>
            <a:ext cx="5851795" cy="6384816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pic>
        <p:nvPicPr>
          <p:cNvPr id="1026" name="Picture 2" descr="Ananas - Greens agro Beograd">
            <a:extLst>
              <a:ext uri="{FF2B5EF4-FFF2-40B4-BE49-F238E27FC236}">
                <a16:creationId xmlns:a16="http://schemas.microsoft.com/office/drawing/2014/main" id="{012A8ED3-290D-4A80-9E0C-FA40A1E7E2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" r="3182" b="1"/>
          <a:stretch/>
        </p:blipFill>
        <p:spPr bwMode="auto">
          <a:xfrm>
            <a:off x="407432" y="419292"/>
            <a:ext cx="5522976" cy="605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D62BE59E-9B73-4051-A94D-F265EAA1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137" y="2538919"/>
            <a:ext cx="4602152" cy="3596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dirty="0"/>
              <a:t>- укусан</a:t>
            </a:r>
          </a:p>
          <a:p>
            <a:pPr marL="0" indent="0">
              <a:buNone/>
            </a:pPr>
            <a:r>
              <a:rPr lang="sr-Cyrl-RS" sz="2400" dirty="0"/>
              <a:t>- сочан</a:t>
            </a:r>
          </a:p>
          <a:p>
            <a:pPr>
              <a:buFontTx/>
              <a:buChar char="-"/>
            </a:pPr>
            <a:r>
              <a:rPr lang="sr-Cyrl-RS" sz="2400" dirty="0"/>
              <a:t>велик</a:t>
            </a:r>
          </a:p>
          <a:p>
            <a:pPr>
              <a:buFontTx/>
              <a:buChar char="-"/>
            </a:pPr>
            <a:r>
              <a:rPr lang="sr-Cyrl-RS" sz="2400" dirty="0"/>
              <a:t>егзотичан</a:t>
            </a:r>
          </a:p>
          <a:p>
            <a:pPr>
              <a:buFontTx/>
              <a:buChar char="-"/>
            </a:pPr>
            <a:r>
              <a:rPr lang="sr-Cyrl-RS" sz="2400" dirty="0"/>
              <a:t>мирисан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7301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D10D-4EB3-4B44-A1EA-09B42028B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25" y="642594"/>
            <a:ext cx="10125075" cy="36705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F7FF0-63F4-4149-8919-11699E7DA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0" y="1571625"/>
            <a:ext cx="10248900" cy="44634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3200" u="sng" dirty="0"/>
              <a:t>Велики</a:t>
            </a:r>
            <a:r>
              <a:rPr lang="sr-Cyrl-RS" sz="3200" dirty="0"/>
              <a:t>, </a:t>
            </a:r>
            <a:r>
              <a:rPr lang="sr-Cyrl-RS" sz="3200" u="sng" dirty="0"/>
              <a:t>сочни , мирисан</a:t>
            </a:r>
            <a:r>
              <a:rPr lang="sr-Cyrl-RS" sz="3200" dirty="0"/>
              <a:t> ананас</a:t>
            </a:r>
          </a:p>
          <a:p>
            <a:pPr marL="0" indent="0" algn="ctr">
              <a:buNone/>
            </a:pPr>
            <a:endParaRPr lang="sr-Cyrl-RS" sz="3200" dirty="0"/>
          </a:p>
          <a:p>
            <a:pPr marL="0" indent="0" algn="ctr">
              <a:buNone/>
            </a:pPr>
            <a:r>
              <a:rPr lang="sr-Cyrl-RS" sz="3200" b="1" dirty="0"/>
              <a:t>Атрибути велики, сочни, мирисан се слажу са именицом  ананас у роду, броју и падежу.</a:t>
            </a:r>
          </a:p>
          <a:p>
            <a:pPr marL="0" indent="0" algn="ctr">
              <a:buNone/>
            </a:pPr>
            <a:r>
              <a:rPr lang="sr-Cyrl-RS" sz="3200" dirty="0"/>
              <a:t>мушки род, једнина, номинатив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50584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776</Words>
  <Application>Microsoft Office PowerPoint</Application>
  <PresentationFormat>Widescreen</PresentationFormat>
  <Paragraphs>90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Century Gothic</vt:lpstr>
      <vt:lpstr>Garamond</vt:lpstr>
      <vt:lpstr>Savon</vt:lpstr>
      <vt:lpstr>Драги петаци,</vt:lpstr>
      <vt:lpstr>PowerPoint Presentation</vt:lpstr>
      <vt:lpstr>Атрибут и апозиција</vt:lpstr>
      <vt:lpstr>АТРИБУТ</vt:lpstr>
      <vt:lpstr>Задатак- Подвуци атрибут у следећим примерима и одреди врсту речи којој припада:</vt:lpstr>
      <vt:lpstr>Задатак- Подвуци атрибут у следећим примерима и одреди врсту речи којој припада:</vt:lpstr>
      <vt:lpstr>Какав је овај ананас? </vt:lpstr>
      <vt:lpstr>Какав је овај ананас? </vt:lpstr>
      <vt:lpstr>PowerPoint Presentation</vt:lpstr>
      <vt:lpstr>Замени придев у служби атрибута  одговарајућом именицом у зависном падежу у истој служби:</vt:lpstr>
      <vt:lpstr>Замени придев у служби атрибута  одговарајућом именицом у зависном падежу у истој служби:</vt:lpstr>
      <vt:lpstr>АПОЗИЦИЈА</vt:lpstr>
      <vt:lpstr>  Апозиција се у писању издваја зарезима, а у говору паузама.   </vt:lpstr>
      <vt:lpstr>Задатак- Правилно, зарезима, обележи апозицију у следећим реченицама:</vt:lpstr>
      <vt:lpstr>Задатак- Правилно, зарезима, обележи апозицију у следећим реченицама: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Атрибут и апозиција</dc:title>
  <dc:creator>Daniela</dc:creator>
  <cp:lastModifiedBy>Daniela</cp:lastModifiedBy>
  <cp:revision>10</cp:revision>
  <dcterms:created xsi:type="dcterms:W3CDTF">2020-04-30T14:49:04Z</dcterms:created>
  <dcterms:modified xsi:type="dcterms:W3CDTF">2020-05-03T16:28:32Z</dcterms:modified>
</cp:coreProperties>
</file>