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8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0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3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0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3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1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6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DF91-2DB3-4639-9BD3-CE297DD11F1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43C6-0462-4EF4-9D3E-A03FBD036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7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838200"/>
            <a:ext cx="4724400" cy="1143000"/>
          </a:xfrm>
        </p:spPr>
        <p:txBody>
          <a:bodyPr>
            <a:normAutofit/>
          </a:bodyPr>
          <a:lstStyle/>
          <a:p>
            <a:r>
              <a:rPr lang="sr-Cyrl-RS" b="1" dirty="0">
                <a:solidFill>
                  <a:srgbClr val="FF0000"/>
                </a:solidFill>
              </a:rPr>
              <a:t>Крвни систем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286000"/>
            <a:ext cx="5257800" cy="4221163"/>
          </a:xfrm>
        </p:spPr>
        <p:txBody>
          <a:bodyPr/>
          <a:lstStyle/>
          <a:p>
            <a:endParaRPr lang="sr-Cyrl-RS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sr-Cyrl-RS" sz="3600" b="1" dirty="0" smtClean="0">
                <a:solidFill>
                  <a:srgbClr val="FF0000"/>
                </a:solidFill>
              </a:rPr>
              <a:t>Крв</a:t>
            </a:r>
          </a:p>
          <a:p>
            <a:r>
              <a:rPr lang="sr-Cyrl-RS" sz="3600" b="1" dirty="0" smtClean="0">
                <a:solidFill>
                  <a:srgbClr val="FF0000"/>
                </a:solidFill>
              </a:rPr>
              <a:t>Срце</a:t>
            </a:r>
          </a:p>
          <a:p>
            <a:r>
              <a:rPr lang="sr-Cyrl-RS" sz="3600" b="1" dirty="0" smtClean="0">
                <a:solidFill>
                  <a:srgbClr val="FF0000"/>
                </a:solidFill>
              </a:rPr>
              <a:t>Крвни судови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" y="36871"/>
            <a:ext cx="4186084" cy="3544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04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ИМУНИТЕТ</a:t>
            </a:r>
            <a:br>
              <a:rPr lang="sr-Cyrl-R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RS" sz="2800" dirty="0" smtClean="0"/>
              <a:t>Одбрамбена способност организма да се брани</a:t>
            </a:r>
          </a:p>
          <a:p>
            <a:pPr marL="0" indent="0">
              <a:buNone/>
            </a:pPr>
            <a:r>
              <a:rPr lang="sr-Cyrl-RS" sz="2800" dirty="0" smtClean="0"/>
              <a:t>Леукоцити ставрају </a:t>
            </a:r>
            <a:r>
              <a:rPr lang="sr-Cyrl-RS" sz="2800" dirty="0" smtClean="0">
                <a:solidFill>
                  <a:srgbClr val="7030A0"/>
                </a:solidFill>
              </a:rPr>
              <a:t>антитела</a:t>
            </a:r>
            <a:r>
              <a:rPr lang="sr-Cyrl-RS" sz="2800" dirty="0" smtClean="0">
                <a:solidFill>
                  <a:srgbClr val="0070C0"/>
                </a:solidFill>
              </a:rPr>
              <a:t> </a:t>
            </a:r>
            <a:r>
              <a:rPr lang="sr-Cyrl-RS" sz="2800" dirty="0" smtClean="0"/>
              <a:t>(</a:t>
            </a:r>
            <a:r>
              <a:rPr lang="sr-Cyrl-RS" sz="2800" i="1" dirty="0" smtClean="0"/>
              <a:t>беланчевине</a:t>
            </a:r>
            <a:r>
              <a:rPr lang="sr-Cyrl-RS" sz="2800" dirty="0" smtClean="0"/>
              <a:t>) </a:t>
            </a:r>
            <a:r>
              <a:rPr lang="sr-Cyrl-RS" sz="2800" dirty="0" smtClean="0"/>
              <a:t>као </a:t>
            </a:r>
            <a:r>
              <a:rPr lang="sr-Cyrl-RS" sz="2800" dirty="0" smtClean="0"/>
              <a:t>одговор </a:t>
            </a:r>
            <a:r>
              <a:rPr lang="sr-Cyrl-RS" sz="2800" dirty="0" smtClean="0"/>
              <a:t>на </a:t>
            </a:r>
            <a:r>
              <a:rPr lang="sr-Cyrl-RS" sz="2800" dirty="0" smtClean="0">
                <a:solidFill>
                  <a:srgbClr val="7030A0"/>
                </a:solidFill>
              </a:rPr>
              <a:t>антигене</a:t>
            </a:r>
            <a:r>
              <a:rPr lang="sr-Cyrl-RS" sz="2800" dirty="0" smtClean="0"/>
              <a:t> </a:t>
            </a:r>
            <a:r>
              <a:rPr lang="sr-Cyrl-RS" sz="2800" dirty="0" smtClean="0"/>
              <a:t>(страни </a:t>
            </a:r>
            <a:r>
              <a:rPr lang="sr-Cyrl-RS" sz="2800" dirty="0" smtClean="0"/>
              <a:t>организми)</a:t>
            </a:r>
          </a:p>
          <a:p>
            <a:pPr marL="0" indent="0">
              <a:buNone/>
            </a:pPr>
            <a:r>
              <a:rPr lang="sr-Cyrl-RS" sz="2800" dirty="0" smtClean="0"/>
              <a:t>      </a:t>
            </a:r>
            <a:r>
              <a:rPr lang="sr-Cyrl-RS" sz="2800" dirty="0" smtClean="0"/>
              <a:t>  </a:t>
            </a:r>
            <a:r>
              <a:rPr lang="sr-Cyrl-RS" sz="2800" u="sng" dirty="0" smtClean="0"/>
              <a:t>Типови имунитета</a:t>
            </a:r>
            <a:r>
              <a:rPr lang="sr-Cyrl-RS" sz="2800" dirty="0" smtClean="0"/>
              <a:t> </a:t>
            </a:r>
            <a:r>
              <a:rPr lang="sr-Cyrl-RS" sz="2800" dirty="0" smtClean="0"/>
              <a:t>:</a:t>
            </a:r>
          </a:p>
          <a:p>
            <a:pPr marL="0" indent="0">
              <a:buNone/>
            </a:pPr>
            <a:r>
              <a:rPr lang="sr-Cyrl-RS" sz="2800" dirty="0" smtClean="0"/>
              <a:t>                              </a:t>
            </a:r>
            <a:r>
              <a:rPr lang="sr-Cyrl-RS" sz="2800" dirty="0" smtClean="0">
                <a:solidFill>
                  <a:srgbClr val="00B050"/>
                </a:solidFill>
              </a:rPr>
              <a:t>активни </a:t>
            </a:r>
            <a:r>
              <a:rPr lang="sr-Cyrl-RS" sz="2600" dirty="0" smtClean="0"/>
              <a:t> </a:t>
            </a:r>
            <a:r>
              <a:rPr lang="sr-Cyrl-RS" sz="2200" dirty="0" smtClean="0"/>
              <a:t>(после прележане болести)</a:t>
            </a:r>
            <a:endParaRPr lang="sr-Cyrl-RS" sz="2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rgbClr val="00B050"/>
                </a:solidFill>
              </a:rPr>
              <a:t>Природни</a:t>
            </a:r>
            <a:r>
              <a:rPr lang="sr-Cyrl-RS" sz="2800" dirty="0" smtClean="0"/>
              <a:t> </a:t>
            </a:r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             </a:t>
            </a:r>
            <a:r>
              <a:rPr lang="sr-Cyrl-RS" sz="2800" dirty="0" smtClean="0">
                <a:solidFill>
                  <a:srgbClr val="00B050"/>
                </a:solidFill>
              </a:rPr>
              <a:t>пасивни</a:t>
            </a:r>
            <a:r>
              <a:rPr lang="sr-Cyrl-RS" sz="2800" dirty="0" smtClean="0"/>
              <a:t> </a:t>
            </a:r>
            <a:r>
              <a:rPr lang="sr-Cyrl-RS" sz="2200" dirty="0" smtClean="0"/>
              <a:t>(наслеђен од мајке код беба)</a:t>
            </a:r>
            <a:endParaRPr lang="sr-Cyrl-RS" sz="2200" dirty="0" smtClean="0"/>
          </a:p>
          <a:p>
            <a:pPr marL="0" indent="0">
              <a:buNone/>
            </a:pPr>
            <a:endParaRPr lang="sr-Cyrl-RS" sz="2800" dirty="0" smtClean="0"/>
          </a:p>
          <a:p>
            <a:pPr marL="0" indent="0">
              <a:buNone/>
            </a:pPr>
            <a:r>
              <a:rPr lang="sr-Cyrl-RS" sz="2800" dirty="0" smtClean="0"/>
              <a:t>                             </a:t>
            </a:r>
            <a:r>
              <a:rPr lang="sr-Cyrl-RS" sz="2800" dirty="0" smtClean="0">
                <a:solidFill>
                  <a:srgbClr val="0070C0"/>
                </a:solidFill>
              </a:rPr>
              <a:t>активни</a:t>
            </a:r>
            <a:r>
              <a:rPr lang="sr-Cyrl-RS" sz="2800" dirty="0" smtClean="0"/>
              <a:t>- </a:t>
            </a:r>
            <a:r>
              <a:rPr lang="sr-Cyrl-RS" sz="2800" b="1" dirty="0" smtClean="0"/>
              <a:t>вакцинација</a:t>
            </a:r>
          </a:p>
          <a:p>
            <a:pPr marL="0" indent="0">
              <a:buNone/>
            </a:pPr>
            <a:r>
              <a:rPr lang="sr-Cyrl-RS" sz="2800" dirty="0" smtClean="0"/>
              <a:t> </a:t>
            </a:r>
            <a:r>
              <a:rPr lang="sr-Cyrl-RS" sz="2800" dirty="0" smtClean="0">
                <a:solidFill>
                  <a:srgbClr val="0070C0"/>
                </a:solidFill>
              </a:rPr>
              <a:t>Вештачки</a:t>
            </a:r>
          </a:p>
          <a:p>
            <a:pPr marL="0" indent="0">
              <a:buNone/>
            </a:pPr>
            <a:r>
              <a:rPr lang="sr-Cyrl-RS" sz="2800" dirty="0" smtClean="0"/>
              <a:t>                           </a:t>
            </a:r>
            <a:r>
              <a:rPr lang="sr-Cyrl-RS" sz="2800" dirty="0" smtClean="0">
                <a:solidFill>
                  <a:srgbClr val="0070C0"/>
                </a:solidFill>
              </a:rPr>
              <a:t>пасивни</a:t>
            </a:r>
            <a:r>
              <a:rPr lang="sr-Cyrl-RS" sz="2800" dirty="0" smtClean="0"/>
              <a:t>- серуми,гамаглобулини</a:t>
            </a:r>
          </a:p>
          <a:p>
            <a:pPr marL="0" indent="0">
              <a:buNone/>
            </a:pPr>
            <a:r>
              <a:rPr lang="sr-Cyrl-RS" sz="2800" dirty="0" smtClean="0"/>
              <a:t> 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045110" y="3082413"/>
            <a:ext cx="685800" cy="304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81981" y="3429000"/>
            <a:ext cx="685800" cy="533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045110" y="48006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40194" y="5200035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6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1000"/>
            <a:ext cx="3124200" cy="76200"/>
          </a:xfrm>
          <a:noFill/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u="sng" dirty="0" smtClean="0"/>
              <a:t>ЗАДАТАК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 fontAlgn="auto">
              <a:buNone/>
            </a:pPr>
            <a:r>
              <a:rPr lang="sr-Cyrl-RS" sz="2400" dirty="0" smtClean="0"/>
              <a:t>1.</a:t>
            </a:r>
            <a:r>
              <a:rPr lang="sr-Cyrl-RS" sz="2800" dirty="0" smtClean="0"/>
              <a:t> </a:t>
            </a:r>
            <a:r>
              <a:rPr lang="sr-Cyrl-RS" sz="2400" dirty="0"/>
              <a:t>„ </a:t>
            </a:r>
            <a:r>
              <a:rPr lang="sr-Cyrl-RS" sz="2400" i="1" dirty="0">
                <a:solidFill>
                  <a:srgbClr val="FF0000"/>
                </a:solidFill>
              </a:rPr>
              <a:t>Која је моја крвна група</a:t>
            </a:r>
            <a:r>
              <a:rPr lang="sr-Cyrl-RS" sz="2400" dirty="0"/>
              <a:t>? „</a:t>
            </a:r>
            <a:endParaRPr lang="en-US" sz="2400" dirty="0"/>
          </a:p>
          <a:p>
            <a:pPr marL="0" indent="0" fontAlgn="auto">
              <a:buNone/>
            </a:pPr>
            <a:r>
              <a:rPr lang="sr-Cyrl-RS" sz="2400" dirty="0"/>
              <a:t>Распитај се код родитеља које су они крвне групе и помоћу табеле наслеђивања крвних група </a:t>
            </a:r>
            <a:r>
              <a:rPr lang="sr-Cyrl-RS" sz="2400" dirty="0" smtClean="0"/>
              <a:t> </a:t>
            </a:r>
            <a:r>
              <a:rPr lang="sr-Cyrl-RS" sz="2400" dirty="0"/>
              <a:t>утврди која крвна група је код тебе могућа</a:t>
            </a:r>
            <a:r>
              <a:rPr lang="sr-Cyrl-RS" sz="2400" dirty="0" smtClean="0"/>
              <a:t>.</a:t>
            </a:r>
          </a:p>
          <a:p>
            <a:pPr marL="0" indent="0" fontAlgn="auto">
              <a:buNone/>
            </a:pPr>
            <a:r>
              <a:rPr lang="sr-Cyrl-RS" sz="2400" dirty="0" smtClean="0"/>
              <a:t>2. Попуни табелу </a:t>
            </a:r>
          </a:p>
          <a:p>
            <a:pPr marL="0" indent="0" fontAlgn="auto">
              <a:buNone/>
            </a:pPr>
            <a:r>
              <a:rPr lang="sr-Cyrl-RS" sz="2400" dirty="0"/>
              <a:t>т</a:t>
            </a:r>
            <a:r>
              <a:rPr lang="sr-Cyrl-RS" sz="2400" dirty="0" smtClean="0"/>
              <a:t>ако што ћеш упи-</a:t>
            </a:r>
          </a:p>
          <a:p>
            <a:pPr marL="0" indent="0" fontAlgn="auto">
              <a:buNone/>
            </a:pPr>
            <a:r>
              <a:rPr lang="sr-Cyrl-RS" sz="2400" dirty="0"/>
              <a:t>с</a:t>
            </a:r>
            <a:r>
              <a:rPr lang="sr-Cyrl-RS" sz="2400" dirty="0" smtClean="0"/>
              <a:t>ати у поља којим</a:t>
            </a:r>
          </a:p>
          <a:p>
            <a:pPr marL="0" indent="0" fontAlgn="auto">
              <a:buNone/>
            </a:pPr>
            <a:r>
              <a:rPr lang="sr-Cyrl-RS" sz="2400" dirty="0"/>
              <a:t>к</a:t>
            </a:r>
            <a:r>
              <a:rPr lang="sr-Cyrl-RS" sz="2400" dirty="0" smtClean="0"/>
              <a:t>рвним групама </a:t>
            </a:r>
          </a:p>
          <a:p>
            <a:pPr marL="0" indent="0" fontAlgn="auto">
              <a:buNone/>
            </a:pPr>
            <a:r>
              <a:rPr lang="sr-Cyrl-RS" sz="2400" dirty="0" smtClean="0"/>
              <a:t>дата крвна група може да да крв приликом трансфузије .</a:t>
            </a:r>
            <a:endParaRPr lang="sr-Cyrl-RS" sz="2400" dirty="0"/>
          </a:p>
          <a:p>
            <a:pPr marL="0" indent="0">
              <a:buNone/>
            </a:pPr>
            <a:r>
              <a:rPr lang="sr-Cyrl-RS" sz="2400" dirty="0" smtClean="0"/>
              <a:t>3.Која крвна група је универзални давалац а која универзални прималац?</a:t>
            </a:r>
          </a:p>
          <a:p>
            <a:pPr marL="0" indent="0">
              <a:buNone/>
            </a:pPr>
            <a:r>
              <a:rPr lang="sr-Cyrl-RS" sz="2400" dirty="0" smtClean="0"/>
              <a:t>4. Распитај се код куће (картон за вакцинације) које си вакцине до сад примила/о.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281550"/>
              </p:ext>
            </p:extLst>
          </p:nvPr>
        </p:nvGraphicFramePr>
        <p:xfrm>
          <a:off x="3124200" y="2514600"/>
          <a:ext cx="5821363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5872120" imgH="1923714" progId="Word.Document.12">
                  <p:embed/>
                </p:oleObj>
              </mc:Choice>
              <mc:Fallback>
                <p:oleObj name="Document" r:id="rId4" imgW="5872120" imgH="19237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4200" y="2514600"/>
                        <a:ext cx="5821363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4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КРВ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            </a:t>
            </a:r>
            <a:r>
              <a:rPr lang="sr-Cyrl-RS" sz="4000" u="sng" dirty="0" smtClean="0">
                <a:solidFill>
                  <a:srgbClr val="FF0000"/>
                </a:solidFill>
              </a:rPr>
              <a:t>Улога:</a:t>
            </a:r>
            <a:endParaRPr lang="sr-Cyrl-RS" sz="36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sr-Cyrl-RS" sz="2800" b="1" dirty="0" smtClean="0">
                <a:solidFill>
                  <a:srgbClr val="FF0000"/>
                </a:solidFill>
              </a:rPr>
              <a:t>Транспорт</a:t>
            </a:r>
            <a:r>
              <a:rPr lang="sr-Cyrl-R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2</a:t>
            </a:r>
            <a:r>
              <a:rPr lang="sr-Cyrl-RS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sr-Cyrl-RS" sz="2800" dirty="0" smtClean="0">
                <a:solidFill>
                  <a:srgbClr val="FF0000"/>
                </a:solidFill>
              </a:rPr>
              <a:t>хрнаљиве материје,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CO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sr-Cyrl-RS" sz="2800" baseline="-25000" dirty="0" smtClean="0">
                <a:solidFill>
                  <a:srgbClr val="FF0000"/>
                </a:solidFill>
              </a:rPr>
              <a:t>,</a:t>
            </a:r>
            <a:r>
              <a:rPr lang="sr-Cyrl-RS" sz="2800" dirty="0" smtClean="0">
                <a:solidFill>
                  <a:srgbClr val="FF0000"/>
                </a:solidFill>
              </a:rPr>
              <a:t>штетне материје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endParaRPr lang="sr-Cyrl-RS" sz="2800" dirty="0" smtClean="0">
              <a:solidFill>
                <a:srgbClr val="FF0000"/>
              </a:solidFill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sr-Cyrl-RS" sz="2800" b="1" dirty="0" smtClean="0">
                <a:solidFill>
                  <a:srgbClr val="FF0000"/>
                </a:solidFill>
              </a:rPr>
              <a:t>Терморегулација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endParaRPr lang="sr-Cyrl-RS" sz="2800" dirty="0" smtClean="0">
              <a:solidFill>
                <a:srgbClr val="FF0000"/>
              </a:solidFill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sr-Cyrl-RS" sz="2800" b="1" dirty="0" smtClean="0">
                <a:solidFill>
                  <a:srgbClr val="FF0000"/>
                </a:solidFill>
              </a:rPr>
              <a:t>Имунитет-</a:t>
            </a:r>
            <a:r>
              <a:rPr lang="sr-Cyrl-RS" sz="2800" dirty="0" smtClean="0">
                <a:solidFill>
                  <a:srgbClr val="FF0000"/>
                </a:solidFill>
              </a:rPr>
              <a:t> одбрана организма</a:t>
            </a:r>
            <a:endParaRPr lang="sr-Cyrl-RS" sz="2800" b="1" dirty="0" smtClean="0">
              <a:solidFill>
                <a:srgbClr val="FF0000"/>
              </a:solidFill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endParaRPr lang="sr-Cyrl-RS" sz="2800" dirty="0" smtClean="0">
              <a:solidFill>
                <a:srgbClr val="FF0000"/>
              </a:solidFill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sr-Cyrl-RS" sz="2800" b="1" dirty="0" smtClean="0">
                <a:solidFill>
                  <a:srgbClr val="FF0000"/>
                </a:solidFill>
              </a:rPr>
              <a:t>Хомеостаза</a:t>
            </a:r>
            <a:r>
              <a:rPr lang="sr-Cyrl-RS" sz="2800" dirty="0" smtClean="0">
                <a:solidFill>
                  <a:srgbClr val="FF0000"/>
                </a:solidFill>
              </a:rPr>
              <a:t>- </a:t>
            </a:r>
            <a:r>
              <a:rPr lang="sr-Cyrl-RS" sz="2400" dirty="0" smtClean="0">
                <a:solidFill>
                  <a:srgbClr val="FF0000"/>
                </a:solidFill>
              </a:rPr>
              <a:t>одравање унурашње равнотеже организма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САСТАВ КРВИ</a:t>
            </a:r>
            <a:r>
              <a:rPr lang="sr-Cyrl-RS" b="1" dirty="0" smtClean="0"/>
              <a:t/>
            </a:r>
            <a:br>
              <a:rPr lang="sr-Cyrl-R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95400"/>
            <a:ext cx="6858000" cy="42850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/>
              <a:t>                                                </a:t>
            </a:r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FF0000"/>
                </a:solidFill>
              </a:rPr>
              <a:t>крвна плазма </a:t>
            </a:r>
            <a:r>
              <a:rPr lang="sr-Cyrl-RS" sz="2000" dirty="0" smtClean="0"/>
              <a:t>чини 55% крви, садржи 90% воде са</a:t>
            </a:r>
          </a:p>
          <a:p>
            <a:pPr marL="0" indent="0">
              <a:buNone/>
            </a:pPr>
            <a:r>
              <a:rPr lang="sr-Cyrl-RS" sz="2000" dirty="0" smtClean="0"/>
              <a:t> шећерима,</a:t>
            </a:r>
          </a:p>
          <a:p>
            <a:pPr marL="0" indent="0">
              <a:buNone/>
            </a:pPr>
            <a:r>
              <a:rPr lang="sr-Cyrl-RS" sz="2000" dirty="0"/>
              <a:t>б</a:t>
            </a:r>
            <a:r>
              <a:rPr lang="sr-Cyrl-RS" sz="2000" dirty="0" smtClean="0"/>
              <a:t>еланчевинамаи минералнимсолима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r>
              <a:rPr lang="sr-Cyrl-RS" sz="2400" b="1" dirty="0">
                <a:solidFill>
                  <a:srgbClr val="FF0000"/>
                </a:solidFill>
              </a:rPr>
              <a:t>л</a:t>
            </a:r>
            <a:r>
              <a:rPr lang="sr-Cyrl-RS" sz="2400" b="1" dirty="0" smtClean="0">
                <a:solidFill>
                  <a:srgbClr val="FF0000"/>
                </a:solidFill>
              </a:rPr>
              <a:t>еукоцити</a:t>
            </a:r>
            <a:r>
              <a:rPr lang="sr-Cyrl-RS" sz="2400" b="1" dirty="0" smtClean="0"/>
              <a:t> </a:t>
            </a:r>
            <a:r>
              <a:rPr lang="sr-Cyrl-RS" sz="2400" b="1" dirty="0" smtClean="0">
                <a:solidFill>
                  <a:srgbClr val="FF0000"/>
                </a:solidFill>
              </a:rPr>
              <a:t>и</a:t>
            </a:r>
            <a:r>
              <a:rPr lang="sr-Cyrl-RS" sz="2400" b="1" dirty="0" smtClean="0"/>
              <a:t> </a:t>
            </a:r>
            <a:r>
              <a:rPr lang="sr-Cyrl-RS" sz="2400" b="1" dirty="0" smtClean="0">
                <a:solidFill>
                  <a:srgbClr val="FF0000"/>
                </a:solidFill>
              </a:rPr>
              <a:t>тромбоцити</a:t>
            </a:r>
            <a:r>
              <a:rPr lang="sr-Cyrl-RS" sz="2000" b="1" dirty="0" smtClean="0"/>
              <a:t> </a:t>
            </a:r>
            <a:r>
              <a:rPr lang="sr-Cyrl-RS" sz="2000" dirty="0" smtClean="0"/>
              <a:t>чине 4% крви</a:t>
            </a:r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FF0000"/>
                </a:solidFill>
              </a:rPr>
              <a:t>еритроицити</a:t>
            </a:r>
            <a:r>
              <a:rPr lang="sr-Cyrl-RS" sz="2000" dirty="0" smtClean="0"/>
              <a:t> чине око 41% крви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77" y="990600"/>
            <a:ext cx="1850923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ЕРИТРОЦИТИ</a:t>
            </a:r>
            <a:r>
              <a:rPr lang="sr-Cyrl-RS" dirty="0" smtClean="0">
                <a:solidFill>
                  <a:srgbClr val="FF0000"/>
                </a:solidFill>
              </a:rPr>
              <a:t/>
            </a:r>
            <a:br>
              <a:rPr lang="sr-Cyrl-RS" dirty="0" smtClean="0">
                <a:solidFill>
                  <a:srgbClr val="FF0000"/>
                </a:solidFill>
              </a:rPr>
            </a:br>
            <a:r>
              <a:rPr lang="sr-Cyrl-RS" sz="4000" dirty="0" smtClean="0">
                <a:solidFill>
                  <a:srgbClr val="FF0000"/>
                </a:solidFill>
              </a:rPr>
              <a:t>црвена крвна зрнаца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/>
              <a:t>                    Садрже </a:t>
            </a:r>
            <a:r>
              <a:rPr lang="sr-Cyrl-RS" sz="2800" dirty="0" smtClean="0">
                <a:solidFill>
                  <a:srgbClr val="FF0000"/>
                </a:solidFill>
              </a:rPr>
              <a:t>хемоглобин</a:t>
            </a:r>
            <a:r>
              <a:rPr lang="sr-Cyrl-RS" sz="2800" dirty="0" smtClean="0"/>
              <a:t>, </a:t>
            </a:r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  Везују кисеоник и угљен- диоксид</a:t>
            </a:r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  </a:t>
            </a:r>
            <a:r>
              <a:rPr lang="sr-Cyrl-RS" sz="2800" u="sng" dirty="0" smtClean="0"/>
              <a:t>Немју једро</a:t>
            </a:r>
          </a:p>
          <a:p>
            <a:pPr marL="0" indent="0"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               Настају у коштаној сржи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733800"/>
            <a:ext cx="7010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b="1" dirty="0" smtClean="0">
                <a:solidFill>
                  <a:srgbClr val="FF0000"/>
                </a:solidFill>
              </a:rPr>
              <a:t>ЛЕУКОЦИТИ</a:t>
            </a:r>
            <a:r>
              <a:rPr lang="sr-Cyrl-RS" sz="4000" dirty="0" smtClean="0">
                <a:solidFill>
                  <a:srgbClr val="FF0000"/>
                </a:solidFill>
              </a:rPr>
              <a:t> </a:t>
            </a:r>
            <a:br>
              <a:rPr lang="sr-Cyrl-RS" sz="4000" dirty="0" smtClean="0">
                <a:solidFill>
                  <a:srgbClr val="FF0000"/>
                </a:solidFill>
              </a:rPr>
            </a:br>
            <a:r>
              <a:rPr lang="sr-Cyrl-RS" sz="4000" dirty="0" smtClean="0">
                <a:solidFill>
                  <a:srgbClr val="FF0000"/>
                </a:solidFill>
              </a:rPr>
              <a:t>бела крвна зрнац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sr-Cyrl-RS" sz="2800" dirty="0" smtClean="0"/>
              <a:t>Немају сталан облик- </a:t>
            </a:r>
            <a:r>
              <a:rPr lang="sr-Cyrl-RS" sz="2800" b="1" dirty="0" smtClean="0"/>
              <a:t>амебоидни</a:t>
            </a:r>
          </a:p>
          <a:p>
            <a:pPr marL="0" indent="0">
              <a:buNone/>
            </a:pPr>
            <a:r>
              <a:rPr lang="sr-Cyrl-RS" sz="2800" dirty="0" smtClean="0"/>
              <a:t>Имамо три типа: </a:t>
            </a:r>
            <a:r>
              <a:rPr lang="sr-Cyrl-RS" sz="2800" u="sng" dirty="0" smtClean="0"/>
              <a:t>лимфоцити,гранулоцити</a:t>
            </a:r>
            <a:r>
              <a:rPr lang="sr-Cyrl-RS" u="sng" dirty="0" smtClean="0"/>
              <a:t>,</a:t>
            </a:r>
            <a:r>
              <a:rPr lang="sr-Cyrl-RS" sz="2800" u="sng" dirty="0" smtClean="0"/>
              <a:t>моноцити</a:t>
            </a:r>
          </a:p>
          <a:p>
            <a:pPr marL="0" indent="0">
              <a:buNone/>
            </a:pPr>
            <a:r>
              <a:rPr lang="sr-Cyrl-RS" sz="2800" dirty="0" smtClean="0"/>
              <a:t>Заштита организма од инфекција- </a:t>
            </a:r>
            <a:r>
              <a:rPr lang="sr-Cyrl-RS" sz="2800" b="1" dirty="0" smtClean="0">
                <a:solidFill>
                  <a:srgbClr val="FF0000"/>
                </a:solidFill>
              </a:rPr>
              <a:t>имунитет</a:t>
            </a:r>
          </a:p>
          <a:p>
            <a:pPr marL="0" indent="0">
              <a:buNone/>
            </a:pPr>
            <a:r>
              <a:rPr lang="sr-Cyrl-RS" sz="2800" dirty="0" smtClean="0"/>
              <a:t>Настају у коштаној сржи</a:t>
            </a:r>
          </a:p>
          <a:p>
            <a:pPr marL="0" indent="0">
              <a:buNone/>
            </a:pPr>
            <a:r>
              <a:rPr lang="sr-Cyrl-R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2123">
            <a:off x="2557294" y="3842187"/>
            <a:ext cx="6013433" cy="234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 ТРОМБОЦИТИ</a:t>
            </a:r>
            <a:br>
              <a:rPr lang="sr-Cyrl-RS" b="1" dirty="0" smtClean="0">
                <a:solidFill>
                  <a:srgbClr val="FF0000"/>
                </a:solidFill>
              </a:rPr>
            </a:br>
            <a:r>
              <a:rPr lang="sr-Cyrl-RS" sz="3600" dirty="0" smtClean="0">
                <a:solidFill>
                  <a:srgbClr val="FF0000"/>
                </a:solidFill>
              </a:rPr>
              <a:t>крвне  плочице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/>
              <a:t>Учествују у згрушавању крви – </a:t>
            </a:r>
            <a:r>
              <a:rPr lang="sr-Cyrl-RS" sz="2800" b="1" dirty="0" smtClean="0"/>
              <a:t>коагулација</a:t>
            </a:r>
          </a:p>
          <a:p>
            <a:pPr marL="0" indent="0">
              <a:buNone/>
            </a:pPr>
            <a:r>
              <a:rPr lang="sr-Cyrl-RS" sz="2800" dirty="0" smtClean="0"/>
              <a:t>У додиру са ваздухом ставара се тромб-</a:t>
            </a:r>
            <a:r>
              <a:rPr lang="sr-Cyrl-RS" sz="2800" u="sng" dirty="0" smtClean="0"/>
              <a:t>крви угрушак</a:t>
            </a:r>
          </a:p>
          <a:p>
            <a:pPr marL="0" indent="0">
              <a:buNone/>
            </a:pPr>
            <a:r>
              <a:rPr lang="sr-Cyrl-RS" sz="2800" dirty="0" smtClean="0"/>
              <a:t>Настају у коштаној сржи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3406876"/>
            <a:ext cx="74295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КРВНЕ ГРУПЕ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075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 smtClean="0"/>
              <a:t>Нас</a:t>
            </a:r>
            <a:r>
              <a:rPr lang="sr-Cyrl-RS" sz="2800" dirty="0"/>
              <a:t>л</a:t>
            </a:r>
            <a:r>
              <a:rPr lang="sr-Cyrl-RS" sz="2800" dirty="0" smtClean="0"/>
              <a:t>еђује </a:t>
            </a:r>
            <a:r>
              <a:rPr lang="sr-Cyrl-RS" sz="2800" dirty="0"/>
              <a:t>се</a:t>
            </a:r>
          </a:p>
          <a:p>
            <a:pPr marL="0" indent="0">
              <a:buNone/>
            </a:pPr>
            <a:r>
              <a:rPr lang="sr-Cyrl-RS" sz="2800" dirty="0" smtClean="0"/>
              <a:t>Еритроцити садрже беланчевине </a:t>
            </a:r>
            <a:r>
              <a:rPr lang="sr-Cyrl-RS" sz="2800" b="1" dirty="0" smtClean="0"/>
              <a:t>А</a:t>
            </a:r>
            <a:r>
              <a:rPr lang="sr-Cyrl-RS" sz="2800" dirty="0" smtClean="0"/>
              <a:t> и </a:t>
            </a:r>
            <a:r>
              <a:rPr lang="sr-Cyrl-RS" sz="2800" b="1" dirty="0" smtClean="0"/>
              <a:t>Б</a:t>
            </a:r>
            <a:r>
              <a:rPr lang="sr-Cyrl-RS" sz="2800" dirty="0" smtClean="0"/>
              <a:t>, у односу на њих одеђује се крвна група</a:t>
            </a:r>
          </a:p>
          <a:p>
            <a:pPr marL="0" indent="0">
              <a:buNone/>
            </a:pPr>
            <a:r>
              <a:rPr lang="sr-Cyrl-RS" sz="2800" dirty="0" smtClean="0"/>
              <a:t>Крвне групе: </a:t>
            </a:r>
            <a:r>
              <a:rPr lang="sr-Cyrl-RS" sz="2800" b="1" dirty="0" smtClean="0"/>
              <a:t>А, Б, АБ, О</a:t>
            </a:r>
          </a:p>
          <a:p>
            <a:pPr marL="0" indent="0">
              <a:buNone/>
            </a:pPr>
            <a:r>
              <a:rPr lang="sr-Latn-RS" sz="2800" dirty="0" smtClean="0"/>
              <a:t>Rh-</a:t>
            </a:r>
            <a:r>
              <a:rPr lang="sr-Cyrl-RS" sz="2800" dirty="0" smtClean="0"/>
              <a:t>фактор (+,-)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459" y="3393736"/>
            <a:ext cx="6220954" cy="341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8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solidFill>
                  <a:srgbClr val="FF0000"/>
                </a:solidFill>
              </a:rPr>
              <a:t>НАСЛЕЂИВАЊЕ КРВНИХ ГРУПА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307743"/>
              </p:ext>
            </p:extLst>
          </p:nvPr>
        </p:nvGraphicFramePr>
        <p:xfrm>
          <a:off x="0" y="1143000"/>
          <a:ext cx="5486399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862148"/>
                <a:gridCol w="1175657"/>
                <a:gridCol w="1175657"/>
                <a:gridCol w="1018903"/>
                <a:gridCol w="705394"/>
                <a:gridCol w="548640"/>
              </a:tblGrid>
              <a:tr h="808340"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sr-Cyrl-R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родитељ</a:t>
                      </a:r>
                      <a:endParaRPr lang="en-US" sz="2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sr-Latn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sr-Cyrl-RS" sz="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sr-Cyrl-RS" sz="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AB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565"/>
                        </a:spcBef>
                        <a:spcAft>
                          <a:spcPts val="565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65"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A,O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AB,A,B,O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A,AB,B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A,O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71755" marR="71755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дете</a:t>
                      </a:r>
                    </a:p>
                    <a:p>
                      <a:pPr marL="71755" marR="71755" algn="ctr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655165"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B,A,ABO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B,O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B,AB,A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B,O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5165"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AB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AB,A,B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AB,B,A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AB,A,B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A,B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5165"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O,A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O,B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A,B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429000"/>
            <a:ext cx="3505200" cy="3276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38800" y="2590800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 dirty="0" smtClean="0"/>
              <a:t>     Заступљеност крвних</a:t>
            </a:r>
          </a:p>
          <a:p>
            <a:r>
              <a:rPr lang="sr-Cyrl-RS" sz="2000" b="1" dirty="0" smtClean="0"/>
              <a:t>              група </a:t>
            </a:r>
            <a:r>
              <a:rPr lang="sr-Cyrl-RS" sz="2000" b="1" dirty="0"/>
              <a:t>у свету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69374" y="59436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/>
            <a:r>
              <a:rPr lang="sr-Cyrl-RS" sz="1600" dirty="0" smtClean="0"/>
              <a:t>Међу </a:t>
            </a:r>
            <a:r>
              <a:rPr lang="sr-Cyrl-RS" sz="1600" dirty="0"/>
              <a:t>становништвом Србије најчешћа је </a:t>
            </a:r>
            <a:r>
              <a:rPr lang="sr-Cyrl-RS" sz="1600" dirty="0" smtClean="0"/>
              <a:t>крвна    група </a:t>
            </a:r>
            <a:r>
              <a:rPr lang="sr-Cyrl-RS" sz="1600" dirty="0"/>
              <a:t>А</a:t>
            </a:r>
            <a:r>
              <a:rPr lang="sr-Cyrl-RS" sz="1600" b="1" dirty="0"/>
              <a:t> </a:t>
            </a:r>
            <a:r>
              <a:rPr lang="sr-Cyrl-RS" sz="1600" dirty="0"/>
              <a:t>41% а крвну  </a:t>
            </a:r>
            <a:r>
              <a:rPr lang="sr-Cyrl-RS" sz="1600" dirty="0" smtClean="0"/>
              <a:t>групу </a:t>
            </a:r>
            <a:r>
              <a:rPr lang="sr-Cyrl-RS" sz="1600" dirty="0"/>
              <a:t>О има 39%.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15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sr-Cyrl-RS" sz="3600" dirty="0" smtClean="0">
                <a:solidFill>
                  <a:srgbClr val="FF0000"/>
                </a:solidFill>
              </a:rPr>
              <a:t>Трансфузија крви у </a:t>
            </a:r>
            <a:br>
              <a:rPr lang="sr-Cyrl-RS" sz="3600" dirty="0" smtClean="0">
                <a:solidFill>
                  <a:srgbClr val="FF0000"/>
                </a:solidFill>
              </a:rPr>
            </a:br>
            <a:r>
              <a:rPr lang="sr-Cyrl-RS" sz="3600" b="1" dirty="0" smtClean="0">
                <a:solidFill>
                  <a:srgbClr val="FF0000"/>
                </a:solidFill>
              </a:rPr>
              <a:t>А Б О </a:t>
            </a:r>
            <a:r>
              <a:rPr lang="sr-Cyrl-RS" sz="3600" dirty="0" smtClean="0">
                <a:solidFill>
                  <a:srgbClr val="FF0000"/>
                </a:solidFill>
              </a:rPr>
              <a:t>систему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800" b="1" dirty="0" smtClean="0"/>
              <a:t>Трансфузија</a:t>
            </a:r>
            <a:r>
              <a:rPr lang="sr-Cyrl-RS" sz="2800" dirty="0" smtClean="0"/>
              <a:t>- уношење крви даваоца у крвоток примаоца</a:t>
            </a:r>
          </a:p>
          <a:p>
            <a:pPr marL="0" indent="0">
              <a:buNone/>
            </a:pPr>
            <a:r>
              <a:rPr lang="sr-Cyrl-RS" dirty="0" smtClean="0"/>
              <a:t>                                </a:t>
            </a:r>
            <a:r>
              <a:rPr lang="sr-Cyrl-RS" sz="2000" b="1" dirty="0" smtClean="0"/>
              <a:t>д  а в а л а ц</a:t>
            </a:r>
            <a:endParaRPr lang="sr-Cyrl-RS" b="1" dirty="0" smtClean="0"/>
          </a:p>
          <a:p>
            <a:pPr marL="0" indent="0">
              <a:buNone/>
            </a:pPr>
            <a:r>
              <a:rPr lang="sr-Cyrl-RS" sz="2000" b="1" dirty="0"/>
              <a:t> </a:t>
            </a:r>
            <a:r>
              <a:rPr lang="sr-Cyrl-RS" sz="2000" b="1" dirty="0" smtClean="0"/>
              <a:t>               </a:t>
            </a:r>
          </a:p>
          <a:p>
            <a:pPr marL="0" indent="0">
              <a:buNone/>
            </a:pPr>
            <a:r>
              <a:rPr lang="sr-Cyrl-RS" sz="2000" b="1" dirty="0"/>
              <a:t> </a:t>
            </a:r>
            <a:r>
              <a:rPr lang="sr-Cyrl-RS" sz="2000" b="1" dirty="0" smtClean="0"/>
              <a:t>                п</a:t>
            </a:r>
            <a:r>
              <a:rPr lang="sr-Cyrl-RS" b="1" dirty="0" smtClean="0"/>
              <a:t>                               </a:t>
            </a:r>
            <a:r>
              <a:rPr lang="sr-Cyrl-RS" sz="2000" b="1" dirty="0" smtClean="0"/>
              <a:t>д а в ла ц</a:t>
            </a:r>
          </a:p>
          <a:p>
            <a:pPr marL="0" indent="0">
              <a:buNone/>
            </a:pPr>
            <a:r>
              <a:rPr lang="sr-Cyrl-RS" sz="2000" b="1" dirty="0"/>
              <a:t> </a:t>
            </a:r>
            <a:r>
              <a:rPr lang="sr-Cyrl-RS" sz="2000" b="1" dirty="0" smtClean="0"/>
              <a:t>                р</a:t>
            </a:r>
          </a:p>
          <a:p>
            <a:pPr marL="0" indent="0">
              <a:buNone/>
            </a:pPr>
            <a:r>
              <a:rPr lang="sr-Cyrl-RS" sz="2000" b="1" dirty="0"/>
              <a:t> </a:t>
            </a:r>
            <a:r>
              <a:rPr lang="sr-Cyrl-RS" sz="2000" b="1" dirty="0" smtClean="0"/>
              <a:t>                и</a:t>
            </a:r>
          </a:p>
          <a:p>
            <a:pPr marL="0" indent="0">
              <a:buNone/>
            </a:pPr>
            <a:r>
              <a:rPr lang="sr-Cyrl-RS" sz="2000" b="1" dirty="0"/>
              <a:t> </a:t>
            </a:r>
            <a:r>
              <a:rPr lang="sr-Cyrl-RS" sz="2000" b="1" dirty="0" smtClean="0"/>
              <a:t>                м</a:t>
            </a:r>
          </a:p>
          <a:p>
            <a:pPr marL="0" indent="0">
              <a:buNone/>
            </a:pPr>
            <a:r>
              <a:rPr lang="sr-Cyrl-RS" sz="2000" b="1" dirty="0"/>
              <a:t> </a:t>
            </a:r>
            <a:r>
              <a:rPr lang="sr-Cyrl-RS" sz="2000" b="1" dirty="0" smtClean="0"/>
              <a:t>                а</a:t>
            </a:r>
          </a:p>
          <a:p>
            <a:pPr marL="0" indent="0">
              <a:buNone/>
            </a:pPr>
            <a:r>
              <a:rPr lang="sr-Cyrl-RS" sz="2000" b="1" dirty="0"/>
              <a:t> </a:t>
            </a:r>
            <a:r>
              <a:rPr lang="sr-Cyrl-RS" sz="2000" b="1" dirty="0" smtClean="0"/>
              <a:t>                л</a:t>
            </a:r>
          </a:p>
          <a:p>
            <a:pPr marL="0" indent="0">
              <a:buNone/>
            </a:pPr>
            <a:r>
              <a:rPr lang="sr-Cyrl-RS" sz="2000" b="1" dirty="0"/>
              <a:t> </a:t>
            </a:r>
            <a:r>
              <a:rPr lang="sr-Cyrl-RS" sz="2000" b="1" dirty="0" smtClean="0"/>
              <a:t>                а</a:t>
            </a:r>
          </a:p>
          <a:p>
            <a:pPr marL="0" indent="0">
              <a:buNone/>
            </a:pPr>
            <a:r>
              <a:rPr lang="sr-Cyrl-RS" sz="2000" b="1" dirty="0"/>
              <a:t> </a:t>
            </a:r>
            <a:r>
              <a:rPr lang="sr-Cyrl-RS" sz="2000" b="1" dirty="0" smtClean="0"/>
              <a:t>                ц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48" y="2667000"/>
            <a:ext cx="6767052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399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Крвни систем</vt:lpstr>
      <vt:lpstr>КРВ</vt:lpstr>
      <vt:lpstr>САСТАВ КРВИ </vt:lpstr>
      <vt:lpstr>ЕРИТРОЦИТИ црвена крвна зрнаца</vt:lpstr>
      <vt:lpstr>ЛЕУКОЦИТИ  бела крвна зрнац</vt:lpstr>
      <vt:lpstr> ТРОМБОЦИТИ крвне  плочице</vt:lpstr>
      <vt:lpstr>КРВНЕ ГРУПЕ</vt:lpstr>
      <vt:lpstr>НАСЛЕЂИВАЊЕ КРВНИХ ГРУПА</vt:lpstr>
      <vt:lpstr>Трансфузија крви у  А Б О систему</vt:lpstr>
      <vt:lpstr>ИМУНИТЕТ </vt:lpstr>
      <vt:lpstr> ЗАДАТАК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Крвни систем</dc:title>
  <dc:creator>Natasa</dc:creator>
  <cp:lastModifiedBy>Natasa</cp:lastModifiedBy>
  <cp:revision>28</cp:revision>
  <dcterms:created xsi:type="dcterms:W3CDTF">2020-03-23T13:24:15Z</dcterms:created>
  <dcterms:modified xsi:type="dcterms:W3CDTF">2020-03-24T19:55:23Z</dcterms:modified>
</cp:coreProperties>
</file>