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AA6B-6E42-4667-9C4F-9B39673414C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09C7-6A38-40A7-A1D9-0ED70F5B8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5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AA6B-6E42-4667-9C4F-9B39673414C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09C7-6A38-40A7-A1D9-0ED70F5B8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3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AA6B-6E42-4667-9C4F-9B39673414C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09C7-6A38-40A7-A1D9-0ED70F5B8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AA6B-6E42-4667-9C4F-9B39673414C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09C7-6A38-40A7-A1D9-0ED70F5B8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7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AA6B-6E42-4667-9C4F-9B39673414C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09C7-6A38-40A7-A1D9-0ED70F5B8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3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AA6B-6E42-4667-9C4F-9B39673414C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09C7-6A38-40A7-A1D9-0ED70F5B8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4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AA6B-6E42-4667-9C4F-9B39673414C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09C7-6A38-40A7-A1D9-0ED70F5B8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0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AA6B-6E42-4667-9C4F-9B39673414C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09C7-6A38-40A7-A1D9-0ED70F5B8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AA6B-6E42-4667-9C4F-9B39673414C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09C7-6A38-40A7-A1D9-0ED70F5B8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AA6B-6E42-4667-9C4F-9B39673414C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09C7-6A38-40A7-A1D9-0ED70F5B8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4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AA6B-6E42-4667-9C4F-9B39673414C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09C7-6A38-40A7-A1D9-0ED70F5B8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9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AA6B-6E42-4667-9C4F-9B39673414C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009C7-6A38-40A7-A1D9-0ED70F5B8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3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0762"/>
          </a:xfrm>
        </p:spPr>
        <p:txBody>
          <a:bodyPr/>
          <a:lstStyle/>
          <a:p>
            <a:r>
              <a:rPr lang="sr-Cyrl-RS" b="1" dirty="0" smtClean="0">
                <a:solidFill>
                  <a:srgbClr val="FF0000"/>
                </a:solidFill>
              </a:rPr>
              <a:t>КРВОТОК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305800" cy="5486400"/>
          </a:xfrm>
        </p:spPr>
      </p:pic>
    </p:spTree>
    <p:extLst>
      <p:ext uri="{BB962C8B-B14F-4D97-AF65-F5344CB8AC3E}">
        <p14:creationId xmlns:p14="http://schemas.microsoft.com/office/powerpoint/2010/main" val="37270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610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b="1" dirty="0" smtClean="0">
                <a:solidFill>
                  <a:srgbClr val="FF0000"/>
                </a:solidFill>
              </a:rPr>
              <a:t>Артериосклероза </a:t>
            </a:r>
            <a:r>
              <a:rPr lang="sr-Cyrl-RS" sz="2800" dirty="0" smtClean="0">
                <a:solidFill>
                  <a:srgbClr val="FF0000"/>
                </a:solidFill>
              </a:rPr>
              <a:t>– </a:t>
            </a:r>
            <a:r>
              <a:rPr lang="sr-Cyrl-RS" sz="2800" dirty="0" smtClean="0"/>
              <a:t>накупљање масти на зидовима крвних судова што доводи до </a:t>
            </a:r>
          </a:p>
          <a:p>
            <a:pPr marL="0" indent="0">
              <a:buNone/>
            </a:pPr>
            <a:r>
              <a:rPr lang="sr-Cyrl-RS" sz="2800" dirty="0" smtClean="0"/>
              <a:t>других обољења као што су </a:t>
            </a:r>
          </a:p>
          <a:p>
            <a:pPr marL="0" indent="0">
              <a:buNone/>
            </a:pPr>
            <a:r>
              <a:rPr lang="sr-Cyrl-RS" sz="2800" dirty="0" smtClean="0"/>
              <a:t>хипертензија, срчани инфаркт.</a:t>
            </a:r>
          </a:p>
          <a:p>
            <a:pPr marL="0" indent="0">
              <a:buNone/>
            </a:pPr>
            <a:r>
              <a:rPr lang="sr-Cyrl-RS" sz="2800" b="1" dirty="0" smtClean="0">
                <a:solidFill>
                  <a:srgbClr val="FF0000"/>
                </a:solidFill>
              </a:rPr>
              <a:t>Хипертензија </a:t>
            </a:r>
            <a:r>
              <a:rPr lang="sr-Cyrl-RS" sz="2800" dirty="0" smtClean="0">
                <a:solidFill>
                  <a:srgbClr val="FF0000"/>
                </a:solidFill>
              </a:rPr>
              <a:t>– </a:t>
            </a:r>
            <a:r>
              <a:rPr lang="sr-Cyrl-RS" sz="2800" dirty="0" smtClean="0"/>
              <a:t>повишен крвни </a:t>
            </a:r>
          </a:p>
          <a:p>
            <a:pPr marL="0" indent="0">
              <a:buNone/>
            </a:pPr>
            <a:r>
              <a:rPr lang="sr-Cyrl-RS" sz="2800" dirty="0" smtClean="0"/>
              <a:t>притисак услед различитих узрока:</a:t>
            </a:r>
          </a:p>
          <a:p>
            <a:pPr marL="0" indent="0">
              <a:buNone/>
            </a:pPr>
            <a:r>
              <a:rPr lang="sr-Cyrl-RS" sz="2800" dirty="0"/>
              <a:t>п</a:t>
            </a:r>
            <a:r>
              <a:rPr lang="sr-Cyrl-RS" sz="2800" dirty="0" smtClean="0"/>
              <a:t>ушење, алкохол, неправилна исхрана.</a:t>
            </a: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62000"/>
            <a:ext cx="3667432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81425"/>
            <a:ext cx="3924300" cy="2924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81425"/>
            <a:ext cx="4419600" cy="30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19" y="609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b="1" dirty="0" smtClean="0">
                <a:solidFill>
                  <a:srgbClr val="FF0000"/>
                </a:solidFill>
              </a:rPr>
              <a:t>Инфаркт срца </a:t>
            </a:r>
            <a:r>
              <a:rPr lang="sr-Cyrl-RS" sz="2800" dirty="0" smtClean="0">
                <a:solidFill>
                  <a:srgbClr val="FF0000"/>
                </a:solidFill>
              </a:rPr>
              <a:t>– </a:t>
            </a:r>
            <a:r>
              <a:rPr lang="sr-Cyrl-RS" sz="2800" dirty="0" smtClean="0"/>
              <a:t>долази до зачепљења артеријског крвног суда и прекида дотока крви у срце услед чега долзаи до одумирања срчаног ткива.</a:t>
            </a:r>
          </a:p>
          <a:p>
            <a:pPr marL="0" indent="0">
              <a:buNone/>
            </a:pPr>
            <a:r>
              <a:rPr lang="sr-Cyrl-RS" sz="2800" dirty="0"/>
              <a:t> </a:t>
            </a:r>
            <a:r>
              <a:rPr lang="sr-Cyrl-RS" sz="2800" dirty="0" smtClean="0"/>
              <a:t>                                                 </a:t>
            </a:r>
          </a:p>
          <a:p>
            <a:pPr marL="0" indent="0">
              <a:buNone/>
            </a:pPr>
            <a:r>
              <a:rPr lang="sr-Cyrl-RS" sz="2800" dirty="0">
                <a:solidFill>
                  <a:srgbClr val="FF0000"/>
                </a:solidFill>
              </a:rPr>
              <a:t> </a:t>
            </a:r>
            <a:r>
              <a:rPr lang="sr-Cyrl-RS" sz="2800" dirty="0" smtClean="0">
                <a:solidFill>
                  <a:srgbClr val="FF0000"/>
                </a:solidFill>
              </a:rPr>
              <a:t>                                                      </a:t>
            </a:r>
            <a:r>
              <a:rPr lang="sr-Cyrl-RS" sz="2800" b="1" dirty="0" smtClean="0">
                <a:solidFill>
                  <a:srgbClr val="FF0000"/>
                </a:solidFill>
              </a:rPr>
              <a:t>Срчане мане </a:t>
            </a:r>
            <a:r>
              <a:rPr lang="sr-Cyrl-RS" sz="2800" dirty="0" smtClean="0">
                <a:solidFill>
                  <a:srgbClr val="FF0000"/>
                </a:solidFill>
              </a:rPr>
              <a:t>– </a:t>
            </a:r>
            <a:r>
              <a:rPr lang="sr-Cyrl-RS" sz="2800" dirty="0" smtClean="0"/>
              <a:t>болести </a:t>
            </a:r>
          </a:p>
          <a:p>
            <a:pPr marL="0" indent="0">
              <a:buNone/>
            </a:pPr>
            <a:r>
              <a:rPr lang="sr-Cyrl-RS" sz="2800" dirty="0"/>
              <a:t> </a:t>
            </a:r>
            <a:r>
              <a:rPr lang="sr-Cyrl-RS" sz="2800" dirty="0" smtClean="0"/>
              <a:t>                                                                срчаних зализака.</a:t>
            </a: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9" y="1981200"/>
            <a:ext cx="43434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sz="4000" b="1" dirty="0" smtClean="0"/>
              <a:t>ЗАДАТАК</a:t>
            </a: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sz="2800" dirty="0" smtClean="0"/>
              <a:t>1.Анализирај шему и у прзана поља упиши</a:t>
            </a:r>
            <a:br>
              <a:rPr lang="sr-Cyrl-RS" sz="2800" dirty="0" smtClean="0"/>
            </a:br>
            <a:r>
              <a:rPr lang="sr-Cyrl-RS" sz="2800" dirty="0" smtClean="0"/>
              <a:t> одговарајуће  појмове</a:t>
            </a:r>
            <a:r>
              <a:rPr lang="sr-Cyrl-RS" b="1" dirty="0"/>
              <a:t/>
            </a:r>
            <a:br>
              <a:rPr lang="sr-Cyrl-RS" b="1" dirty="0"/>
            </a:br>
            <a:r>
              <a:rPr lang="sr-Cyrl-RS" sz="2800" dirty="0" smtClean="0"/>
              <a:t>11111.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0"/>
          <a:stretch/>
        </p:blipFill>
        <p:spPr>
          <a:xfrm>
            <a:off x="304800" y="1828800"/>
            <a:ext cx="8517194" cy="4876800"/>
          </a:xfrm>
        </p:spPr>
      </p:pic>
    </p:spTree>
    <p:extLst>
      <p:ext uri="{BB962C8B-B14F-4D97-AF65-F5344CB8AC3E}">
        <p14:creationId xmlns:p14="http://schemas.microsoft.com/office/powerpoint/2010/main" val="24096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2. На цртежу у празна поља упиши одговарајуће појмове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876800"/>
          </a:xfrm>
        </p:spPr>
      </p:pic>
    </p:spTree>
    <p:extLst>
      <p:ext uri="{BB962C8B-B14F-4D97-AF65-F5344CB8AC3E}">
        <p14:creationId xmlns:p14="http://schemas.microsoft.com/office/powerpoint/2010/main" val="41977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/>
            </a:r>
            <a:br>
              <a:rPr lang="sr-Cyrl-RS" dirty="0" smtClean="0">
                <a:solidFill>
                  <a:srgbClr val="FF0000"/>
                </a:solidFill>
              </a:rPr>
            </a:br>
            <a:r>
              <a:rPr lang="sr-Cyrl-RS" b="1" dirty="0" smtClean="0">
                <a:solidFill>
                  <a:srgbClr val="FF0000"/>
                </a:solidFill>
              </a:rPr>
              <a:t>СРЦЕ</a:t>
            </a:r>
            <a:r>
              <a:rPr lang="sr-Cyrl-RS" dirty="0" smtClean="0">
                <a:solidFill>
                  <a:srgbClr val="FF0000"/>
                </a:solidFill>
              </a:rPr>
              <a:t/>
            </a:r>
            <a:br>
              <a:rPr lang="sr-Cyrl-R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4452"/>
            <a:ext cx="86868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sz="2800" dirty="0" smtClean="0"/>
              <a:t>-</a:t>
            </a:r>
            <a:r>
              <a:rPr lang="sr-Cyrl-RS" sz="2800" dirty="0" smtClean="0">
                <a:solidFill>
                  <a:srgbClr val="FF0000"/>
                </a:solidFill>
              </a:rPr>
              <a:t> </a:t>
            </a:r>
            <a:r>
              <a:rPr lang="sr-Cyrl-RS" sz="2800" dirty="0" smtClean="0"/>
              <a:t>Мишићни орган који непрекидно и аутоматски ради читавог живота</a:t>
            </a:r>
          </a:p>
          <a:p>
            <a:pPr marL="0" indent="0">
              <a:buNone/>
            </a:pPr>
            <a:r>
              <a:rPr lang="sr-Cyrl-RS" sz="2800" dirty="0" smtClean="0"/>
              <a:t>- Налази се у грудном кошу, обложено срчаном марамицом</a:t>
            </a:r>
          </a:p>
          <a:p>
            <a:pPr>
              <a:buFontTx/>
              <a:buChar char="-"/>
            </a:pPr>
            <a:r>
              <a:rPr lang="sr-Cyrl-RS" sz="2800" dirty="0" smtClean="0"/>
              <a:t>Срце је </a:t>
            </a:r>
            <a:r>
              <a:rPr lang="sr-Cyrl-RS" sz="2800" u="sng" dirty="0" smtClean="0"/>
              <a:t>четвороделно</a:t>
            </a:r>
            <a:r>
              <a:rPr lang="sr-Cyrl-RS" sz="2800" dirty="0" smtClean="0"/>
              <a:t>: 2 преткоморе и 2 коморе</a:t>
            </a:r>
          </a:p>
          <a:p>
            <a:pPr marL="0" indent="0">
              <a:buNone/>
            </a:pPr>
            <a:r>
              <a:rPr lang="sr-Cyrl-RS" sz="2800" dirty="0" smtClean="0"/>
              <a:t>- Срчани залисци</a:t>
            </a:r>
          </a:p>
          <a:p>
            <a:pPr marL="0" indent="0">
              <a:buNone/>
            </a:pPr>
            <a:r>
              <a:rPr lang="sr-Cyrl-RS" sz="2800" dirty="0" smtClean="0"/>
              <a:t>- Пумпа крв кроз читаво тело </a:t>
            </a:r>
          </a:p>
          <a:p>
            <a:pPr marL="0" indent="0">
              <a:buNone/>
            </a:pPr>
            <a:r>
              <a:rPr lang="sr-Cyrl-RS" sz="2800" dirty="0" smtClean="0"/>
              <a:t>- Срчани рад има две фазе: </a:t>
            </a:r>
            <a:r>
              <a:rPr lang="sr-Cyrl-RS" sz="2800" b="1" dirty="0" smtClean="0"/>
              <a:t>фаза ширења </a:t>
            </a:r>
            <a:r>
              <a:rPr lang="sr-Cyrl-RS" sz="2800" dirty="0" smtClean="0"/>
              <a:t>(</a:t>
            </a:r>
            <a:r>
              <a:rPr lang="sr-Cyrl-RS" sz="2400" dirty="0" smtClean="0"/>
              <a:t>крв улази у коморе</a:t>
            </a:r>
            <a:r>
              <a:rPr lang="sr-Cyrl-RS" sz="2800" dirty="0" smtClean="0"/>
              <a:t>)                                      </a:t>
            </a:r>
            <a:r>
              <a:rPr lang="sr-Cyrl-RS" sz="2800" b="1" dirty="0" smtClean="0"/>
              <a:t>фаза грчења </a:t>
            </a:r>
            <a:r>
              <a:rPr lang="sr-Cyrl-RS" sz="2800" dirty="0" smtClean="0"/>
              <a:t>(</a:t>
            </a:r>
            <a:r>
              <a:rPr lang="sr-Cyrl-RS" sz="2400" dirty="0" smtClean="0"/>
              <a:t>крв излази из коморе</a:t>
            </a:r>
            <a:r>
              <a:rPr lang="sr-Cyrl-RS" sz="2800" dirty="0" smtClean="0"/>
              <a:t>)</a:t>
            </a:r>
          </a:p>
          <a:p>
            <a:pPr marL="0" indent="0">
              <a:buNone/>
            </a:pPr>
            <a:r>
              <a:rPr lang="sr-Cyrl-RS" sz="2800" dirty="0" smtClean="0"/>
              <a:t>- Крвни притисак</a:t>
            </a:r>
          </a:p>
          <a:p>
            <a:pPr marL="0" indent="0">
              <a:buNone/>
            </a:pPr>
            <a:r>
              <a:rPr lang="sr-Cyrl-RS" sz="2800" dirty="0" smtClean="0"/>
              <a:t>- Пулс</a:t>
            </a:r>
            <a:endParaRPr lang="sr-Cyrl-RS" sz="2800" dirty="0"/>
          </a:p>
        </p:txBody>
      </p:sp>
    </p:spTree>
    <p:extLst>
      <p:ext uri="{BB962C8B-B14F-4D97-AF65-F5344CB8AC3E}">
        <p14:creationId xmlns:p14="http://schemas.microsoft.com/office/powerpoint/2010/main" val="1218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871"/>
            <a:ext cx="8686800" cy="6629400"/>
          </a:xfrm>
        </p:spPr>
      </p:pic>
    </p:spTree>
    <p:extLst>
      <p:ext uri="{BB962C8B-B14F-4D97-AF65-F5344CB8AC3E}">
        <p14:creationId xmlns:p14="http://schemas.microsoft.com/office/powerpoint/2010/main" val="35235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sr-Cyrl-RS" b="1" dirty="0" smtClean="0">
                <a:solidFill>
                  <a:srgbClr val="FF0000"/>
                </a:solidFill>
              </a:rPr>
              <a:t>КРВНИ СУДОВИ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42" y="1143000"/>
            <a:ext cx="88392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    </a:t>
            </a:r>
            <a:r>
              <a:rPr lang="sr-Cyrl-RS" sz="2800" b="1" dirty="0" smtClean="0">
                <a:solidFill>
                  <a:srgbClr val="FF0000"/>
                </a:solidFill>
              </a:rPr>
              <a:t>Артерије</a:t>
            </a:r>
            <a:r>
              <a:rPr lang="sr-Cyrl-RS" sz="2800" dirty="0" smtClean="0">
                <a:solidFill>
                  <a:srgbClr val="FF0000"/>
                </a:solidFill>
              </a:rPr>
              <a:t>- </a:t>
            </a:r>
            <a:r>
              <a:rPr lang="sr-Cyrl-RS" sz="2800" dirty="0" smtClean="0"/>
              <a:t>доводе крв у срце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    </a:t>
            </a:r>
            <a:r>
              <a:rPr lang="sr-Cyrl-RS" sz="2800" b="1" dirty="0" smtClean="0">
                <a:solidFill>
                  <a:srgbClr val="FF0000"/>
                </a:solidFill>
              </a:rPr>
              <a:t>Вене</a:t>
            </a:r>
            <a:r>
              <a:rPr lang="sr-Cyrl-RS" sz="2800" dirty="0" smtClean="0">
                <a:solidFill>
                  <a:srgbClr val="FF0000"/>
                </a:solidFill>
              </a:rPr>
              <a:t>- </a:t>
            </a:r>
            <a:r>
              <a:rPr lang="sr-Cyrl-RS" sz="2800" dirty="0" smtClean="0"/>
              <a:t>одводе крв из срца (имају залиске)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    </a:t>
            </a:r>
            <a:r>
              <a:rPr lang="sr-Cyrl-RS" sz="2800" b="1" dirty="0" smtClean="0">
                <a:solidFill>
                  <a:srgbClr val="FF0000"/>
                </a:solidFill>
              </a:rPr>
              <a:t>Капилари </a:t>
            </a:r>
            <a:r>
              <a:rPr lang="sr-Cyrl-RS" sz="2800" dirty="0" smtClean="0"/>
              <a:t>(артеријски и венски)- размена гасова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792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943600" cy="2209800"/>
          </a:xfrm>
        </p:spPr>
        <p:txBody>
          <a:bodyPr>
            <a:normAutofit/>
          </a:bodyPr>
          <a:lstStyle/>
          <a:p>
            <a:r>
              <a:rPr lang="sr-Cyrl-RS" sz="2800" dirty="0" smtClean="0"/>
              <a:t>Проток крви доводи до промена притиска у артеријама</a:t>
            </a:r>
            <a:r>
              <a:rPr lang="sr-Cyrl-RS" sz="2800" dirty="0" smtClean="0">
                <a:solidFill>
                  <a:srgbClr val="FF0000"/>
                </a:solidFill>
              </a:rPr>
              <a:t>- </a:t>
            </a:r>
            <a:r>
              <a:rPr lang="sr-Cyrl-RS" sz="2800" b="1" dirty="0" smtClean="0">
                <a:solidFill>
                  <a:srgbClr val="FF0000"/>
                </a:solidFill>
              </a:rPr>
              <a:t>пулс</a:t>
            </a:r>
            <a:r>
              <a:rPr lang="sr-Cyrl-RS" sz="2800" dirty="0" smtClean="0">
                <a:solidFill>
                  <a:srgbClr val="FF0000"/>
                </a:solidFill>
              </a:rPr>
              <a:t>, </a:t>
            </a:r>
            <a:r>
              <a:rPr lang="sr-Cyrl-RS" sz="2800" dirty="0" smtClean="0"/>
              <a:t>такође крв врши притисак на зидове </a:t>
            </a:r>
            <a:r>
              <a:rPr lang="sr-Cyrl-RS" sz="2800" dirty="0" smtClean="0">
                <a:solidFill>
                  <a:srgbClr val="FF0000"/>
                </a:solidFill>
              </a:rPr>
              <a:t>АОРТЕ – </a:t>
            </a:r>
            <a:r>
              <a:rPr lang="sr-Cyrl-RS" sz="2800" b="1" dirty="0" smtClean="0">
                <a:solidFill>
                  <a:srgbClr val="FF0000"/>
                </a:solidFill>
              </a:rPr>
              <a:t>крвни притисак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6705600" cy="4333875"/>
          </a:xfrm>
        </p:spPr>
      </p:pic>
    </p:spTree>
    <p:extLst>
      <p:ext uri="{BB962C8B-B14F-4D97-AF65-F5344CB8AC3E}">
        <p14:creationId xmlns:p14="http://schemas.microsoft.com/office/powerpoint/2010/main" val="13793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sr-Cyrl-RS" b="1" dirty="0" smtClean="0">
                <a:solidFill>
                  <a:srgbClr val="FF0000"/>
                </a:solidFill>
              </a:rPr>
              <a:t>КРВОТОК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 smtClean="0"/>
              <a:t>- Циркулација крви кроз крвне судове</a:t>
            </a:r>
          </a:p>
          <a:p>
            <a:pPr marL="0" indent="0">
              <a:buNone/>
            </a:pPr>
            <a:r>
              <a:rPr lang="sr-Cyrl-RS" sz="2800" b="1" dirty="0" smtClean="0">
                <a:solidFill>
                  <a:srgbClr val="FF0000"/>
                </a:solidFill>
              </a:rPr>
              <a:t>АОРТА- </a:t>
            </a:r>
            <a:r>
              <a:rPr lang="sr-Cyrl-RS" sz="2800" dirty="0" smtClean="0">
                <a:solidFill>
                  <a:srgbClr val="FF0000"/>
                </a:solidFill>
              </a:rPr>
              <a:t>највећа артерија (крв богата кисеоником)</a:t>
            </a:r>
          </a:p>
          <a:p>
            <a:pPr marL="0" indent="0">
              <a:buNone/>
            </a:pPr>
            <a:r>
              <a:rPr lang="sr-Cyrl-RS" sz="2800" b="1" dirty="0" smtClean="0">
                <a:solidFill>
                  <a:srgbClr val="FF0000"/>
                </a:solidFill>
              </a:rPr>
              <a:t>ПЛУЋНА ВЕНА </a:t>
            </a:r>
            <a:r>
              <a:rPr lang="sr-Cyrl-RS" sz="2800" dirty="0" smtClean="0">
                <a:solidFill>
                  <a:srgbClr val="FF0000"/>
                </a:solidFill>
              </a:rPr>
              <a:t>(крв богата кисеоником)</a:t>
            </a:r>
          </a:p>
          <a:p>
            <a:pPr marL="0" indent="0">
              <a:buNone/>
            </a:pPr>
            <a:r>
              <a:rPr lang="sr-Cyrl-RS" sz="2800" b="1" dirty="0" smtClean="0">
                <a:solidFill>
                  <a:srgbClr val="0070C0"/>
                </a:solidFill>
              </a:rPr>
              <a:t>ПЛУЋНА АРТЕРИЈА </a:t>
            </a:r>
            <a:r>
              <a:rPr lang="sr-Cyrl-RS" sz="2800" dirty="0" smtClean="0">
                <a:solidFill>
                  <a:srgbClr val="0070C0"/>
                </a:solidFill>
              </a:rPr>
              <a:t>(крв богата уљен-диоксидом)</a:t>
            </a:r>
          </a:p>
          <a:p>
            <a:pPr marL="0" indent="0">
              <a:buNone/>
            </a:pPr>
            <a:r>
              <a:rPr lang="sr-Cyrl-RS" sz="2800" b="1" dirty="0" smtClean="0">
                <a:solidFill>
                  <a:srgbClr val="0070C0"/>
                </a:solidFill>
              </a:rPr>
              <a:t>ШУПЉА ВЕНА </a:t>
            </a:r>
            <a:r>
              <a:rPr lang="sr-Cyrl-RS" sz="2800" dirty="0" smtClean="0">
                <a:solidFill>
                  <a:srgbClr val="0070C0"/>
                </a:solidFill>
              </a:rPr>
              <a:t>(крв богата угљен-диоксидом)</a:t>
            </a:r>
          </a:p>
          <a:p>
            <a:pPr>
              <a:buFontTx/>
              <a:buChar char="-"/>
            </a:pPr>
            <a:r>
              <a:rPr lang="sr-Cyrl-RS" sz="2800" dirty="0" smtClean="0">
                <a:solidFill>
                  <a:srgbClr val="FF0000"/>
                </a:solidFill>
              </a:rPr>
              <a:t>Левом страном срца се креће крв богата кисеоником</a:t>
            </a:r>
          </a:p>
          <a:p>
            <a:pPr marL="0" indent="0">
              <a:buNone/>
            </a:pPr>
            <a:r>
              <a:rPr lang="sr-Cyrl-RS" sz="2800" dirty="0" smtClean="0">
                <a:solidFill>
                  <a:srgbClr val="0070C0"/>
                </a:solidFill>
              </a:rPr>
              <a:t>- Десном страном срца се креће крв богата угљен-   диоксидом</a:t>
            </a:r>
          </a:p>
          <a:p>
            <a:pPr>
              <a:buFontTx/>
              <a:buChar char="-"/>
            </a:pPr>
            <a:r>
              <a:rPr lang="sr-Cyrl-RS" sz="2800" dirty="0" smtClean="0"/>
              <a:t>Крв се креће из преткоморе у комору</a:t>
            </a:r>
          </a:p>
          <a:p>
            <a:pPr>
              <a:buFontTx/>
              <a:buChar char="-"/>
            </a:pPr>
            <a:endParaRPr lang="sr-Cyrl-R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Cyrl-RS" sz="28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800" dirty="0" smtClean="0"/>
              <a:t>Размена крви између срца и пућа</a:t>
            </a:r>
            <a:r>
              <a:rPr lang="sr-Cyrl-RS" sz="2800" dirty="0" smtClean="0">
                <a:solidFill>
                  <a:srgbClr val="FF0000"/>
                </a:solidFill>
              </a:rPr>
              <a:t>-</a:t>
            </a:r>
            <a:r>
              <a:rPr lang="sr-Cyrl-RS" sz="2800" dirty="0" smtClean="0"/>
              <a:t> </a:t>
            </a:r>
            <a:r>
              <a:rPr lang="sr-Cyrl-RS" sz="2800" b="1" dirty="0" smtClean="0">
                <a:solidFill>
                  <a:srgbClr val="FF0000"/>
                </a:solidFill>
              </a:rPr>
              <a:t>мали крвоток</a:t>
            </a:r>
            <a:r>
              <a:rPr lang="sr-Cyrl-RS" sz="2800" dirty="0" smtClean="0">
                <a:solidFill>
                  <a:srgbClr val="FF0000"/>
                </a:solidFill>
              </a:rPr>
              <a:t>,</a:t>
            </a:r>
            <a:br>
              <a:rPr lang="sr-Cyrl-RS" sz="2800" dirty="0" smtClean="0">
                <a:solidFill>
                  <a:srgbClr val="FF0000"/>
                </a:solidFill>
              </a:rPr>
            </a:br>
            <a:r>
              <a:rPr lang="sr-Cyrl-RS" sz="2800" dirty="0" smtClean="0"/>
              <a:t>размена између срца и осталих органа</a:t>
            </a:r>
            <a:r>
              <a:rPr lang="sr-Cyrl-RS" sz="2800" dirty="0" smtClean="0">
                <a:solidFill>
                  <a:srgbClr val="FF0000"/>
                </a:solidFill>
              </a:rPr>
              <a:t>- </a:t>
            </a:r>
            <a:r>
              <a:rPr lang="sr-Cyrl-RS" sz="2800" b="1" dirty="0" smtClean="0">
                <a:solidFill>
                  <a:srgbClr val="FF0000"/>
                </a:solidFill>
              </a:rPr>
              <a:t>велики крвоток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72972"/>
            <a:ext cx="6553199" cy="5232628"/>
          </a:xfrm>
          <a:solidFill>
            <a:schemeClr val="tx1"/>
          </a:solidFill>
          <a:ln w="12700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983226" y="1537138"/>
            <a:ext cx="2007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dirty="0">
                <a:solidFill>
                  <a:srgbClr val="0070C0"/>
                </a:solidFill>
                <a:ea typeface="Calibri"/>
                <a:cs typeface="Times New Roman"/>
              </a:rPr>
              <a:t>плућна артерија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1472972"/>
            <a:ext cx="1622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dirty="0">
                <a:solidFill>
                  <a:srgbClr val="FF0000"/>
                </a:solidFill>
                <a:ea typeface="Calibri"/>
                <a:cs typeface="Times New Roman"/>
              </a:rPr>
              <a:t>плућна вена </a:t>
            </a:r>
            <a:endParaRPr lang="en-US" sz="20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343400" y="3657600"/>
            <a:ext cx="9144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590800" y="1842304"/>
            <a:ext cx="381000" cy="36749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087038" y="3244023"/>
            <a:ext cx="1075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dirty="0">
                <a:solidFill>
                  <a:srgbClr val="FF0000"/>
                </a:solidFill>
                <a:ea typeface="Calibri"/>
                <a:cs typeface="Times New Roman"/>
              </a:rPr>
              <a:t>аорта</a:t>
            </a:r>
            <a:endParaRPr lang="en-US" sz="2000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666274" y="3613355"/>
            <a:ext cx="658326" cy="272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90600" y="3380445"/>
            <a:ext cx="1544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dirty="0">
                <a:solidFill>
                  <a:srgbClr val="0070C0"/>
                </a:solidFill>
                <a:ea typeface="Calibri"/>
                <a:cs typeface="Times New Roman"/>
              </a:rPr>
              <a:t>шупља вена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105400" y="1842304"/>
            <a:ext cx="685800" cy="367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133600" y="3657600"/>
            <a:ext cx="457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3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</a:rPr>
              <a:t>ОБОЉЕЊА КРВНОГ СИСТЕМА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b="1" dirty="0" smtClean="0">
                <a:solidFill>
                  <a:srgbClr val="FF0000"/>
                </a:solidFill>
              </a:rPr>
              <a:t>Анемија </a:t>
            </a:r>
            <a:r>
              <a:rPr lang="sr-Cyrl-RS" sz="2800" dirty="0" smtClean="0">
                <a:solidFill>
                  <a:srgbClr val="FF0000"/>
                </a:solidFill>
              </a:rPr>
              <a:t>(малокрвност)</a:t>
            </a:r>
            <a:r>
              <a:rPr lang="sr-Cyrl-RS" sz="2800" b="1" dirty="0" smtClean="0">
                <a:solidFill>
                  <a:srgbClr val="FF0000"/>
                </a:solidFill>
              </a:rPr>
              <a:t> – </a:t>
            </a:r>
            <a:r>
              <a:rPr lang="sr-Cyrl-RS" sz="2800" dirty="0" smtClean="0"/>
              <a:t>недостатак еритроцити или хемоглобина у крви; </a:t>
            </a:r>
          </a:p>
          <a:p>
            <a:pPr marL="0" indent="0">
              <a:buNone/>
            </a:pPr>
            <a:r>
              <a:rPr lang="sr-Cyrl-RS" sz="2800" dirty="0" smtClean="0"/>
              <a:t>симптоми су умор, гла-</a:t>
            </a:r>
          </a:p>
          <a:p>
            <a:pPr marL="0" indent="0">
              <a:buNone/>
            </a:pPr>
            <a:r>
              <a:rPr lang="sr-Cyrl-RS" sz="2800" dirty="0"/>
              <a:t>в</a:t>
            </a:r>
            <a:r>
              <a:rPr lang="sr-Cyrl-RS" sz="2800" dirty="0" smtClean="0"/>
              <a:t>обоља, бледило, убрзан</a:t>
            </a:r>
          </a:p>
          <a:p>
            <a:pPr marL="0" indent="0">
              <a:buNone/>
            </a:pPr>
            <a:r>
              <a:rPr lang="sr-Cyrl-RS" sz="2800" dirty="0"/>
              <a:t>с</a:t>
            </a:r>
            <a:r>
              <a:rPr lang="sr-Cyrl-RS" sz="2800" dirty="0" smtClean="0"/>
              <a:t>рчани рад.</a:t>
            </a:r>
          </a:p>
          <a:p>
            <a:pPr marL="0" indent="0">
              <a:buNone/>
            </a:pPr>
            <a:endParaRPr lang="sr-Cyrl-RS" sz="2800" dirty="0" smtClean="0"/>
          </a:p>
          <a:p>
            <a:pPr marL="0" indent="0">
              <a:buNone/>
            </a:pPr>
            <a:endParaRPr lang="sr-Cyrl-R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Cyrl-RS" sz="2800" b="1" dirty="0" smtClean="0">
                <a:solidFill>
                  <a:srgbClr val="FF0000"/>
                </a:solidFill>
              </a:rPr>
              <a:t>Леукемија</a:t>
            </a:r>
            <a:r>
              <a:rPr lang="sr-Cyrl-RS" sz="2800" dirty="0">
                <a:solidFill>
                  <a:srgbClr val="FF0000"/>
                </a:solidFill>
              </a:rPr>
              <a:t> </a:t>
            </a:r>
            <a:r>
              <a:rPr lang="sr-Cyrl-RS" sz="2800" dirty="0" smtClean="0">
                <a:solidFill>
                  <a:srgbClr val="FF0000"/>
                </a:solidFill>
              </a:rPr>
              <a:t>– </a:t>
            </a:r>
            <a:r>
              <a:rPr lang="sr-Cyrl-RS" sz="2800" dirty="0" smtClean="0"/>
              <a:t>рак ћелија крви</a:t>
            </a:r>
            <a:r>
              <a:rPr lang="sr-Cyrl-RS" sz="2800" b="1" dirty="0" smtClean="0"/>
              <a:t>, </a:t>
            </a:r>
            <a:r>
              <a:rPr lang="sr-Cyrl-RS" sz="2800" dirty="0" smtClean="0"/>
              <a:t>најчешће белих крвних зрнаца .</a:t>
            </a:r>
            <a:endParaRPr lang="sr-Cyrl-RS" sz="2800" b="1" dirty="0" smtClean="0"/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57400"/>
            <a:ext cx="23622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81" y="2052484"/>
            <a:ext cx="2413000" cy="282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b="1" dirty="0" smtClean="0">
                <a:solidFill>
                  <a:srgbClr val="FF0000"/>
                </a:solidFill>
              </a:rPr>
              <a:t>Хемофилија </a:t>
            </a:r>
            <a:r>
              <a:rPr lang="sr-Cyrl-RS" sz="2800" dirty="0" smtClean="0">
                <a:solidFill>
                  <a:srgbClr val="FF0000"/>
                </a:solidFill>
              </a:rPr>
              <a:t>– </a:t>
            </a:r>
            <a:r>
              <a:rPr lang="sr-Cyrl-RS" sz="2800" dirty="0" smtClean="0"/>
              <a:t>недостатак тромбоцита, не долази до згрушавања крви, болест је наследна. Обољевају мушкарци а жене могу да преносе.</a:t>
            </a: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33600"/>
            <a:ext cx="6096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333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КРВОТОК</vt:lpstr>
      <vt:lpstr> СРЦЕ </vt:lpstr>
      <vt:lpstr>PowerPoint Presentation</vt:lpstr>
      <vt:lpstr>КРВНИ СУДОВИ</vt:lpstr>
      <vt:lpstr>Проток крви доводи до промена притиска у артеријама- пулс, такође крв врши притисак на зидове АОРТЕ – крвни притисак</vt:lpstr>
      <vt:lpstr>КРВОТОК</vt:lpstr>
      <vt:lpstr>Размена крви између срца и пућа- мали крвоток, размена између срца и осталих органа- велики крвоток</vt:lpstr>
      <vt:lpstr>ОБОЉЕЊА КРВНОГ СИСТЕМА</vt:lpstr>
      <vt:lpstr>PowerPoint Presentation</vt:lpstr>
      <vt:lpstr>PowerPoint Presentation</vt:lpstr>
      <vt:lpstr>PowerPoint Presentation</vt:lpstr>
      <vt:lpstr> ЗАДАТАК 1.Анализирај шему и у прзана поља упиши  одговарајуће  појмове 11111.</vt:lpstr>
      <vt:lpstr>2. На цртежу у празна поља упиши одговарајуће појмове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КРВОТОК</dc:title>
  <dc:creator>Natasa</dc:creator>
  <cp:lastModifiedBy>Natasa</cp:lastModifiedBy>
  <cp:revision>20</cp:revision>
  <dcterms:created xsi:type="dcterms:W3CDTF">2020-03-31T13:29:22Z</dcterms:created>
  <dcterms:modified xsi:type="dcterms:W3CDTF">2020-03-31T20:20:31Z</dcterms:modified>
</cp:coreProperties>
</file>