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  <p:sldMasterId id="2147483834" r:id="rId2"/>
    <p:sldMasterId id="2147483846" r:id="rId3"/>
    <p:sldMasterId id="2147483863" r:id="rId4"/>
    <p:sldMasterId id="2147483905" r:id="rId5"/>
    <p:sldMasterId id="2147483917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4" r:id="rId13"/>
    <p:sldId id="262" r:id="rId14"/>
    <p:sldId id="265" r:id="rId15"/>
    <p:sldId id="266" r:id="rId16"/>
    <p:sldId id="272" r:id="rId17"/>
    <p:sldId id="273" r:id="rId18"/>
    <p:sldId id="268" r:id="rId19"/>
    <p:sldId id="274" r:id="rId20"/>
    <p:sldId id="275" r:id="rId21"/>
    <p:sldId id="269" r:id="rId22"/>
    <p:sldId id="276" r:id="rId23"/>
    <p:sldId id="277" r:id="rId24"/>
    <p:sldId id="271" r:id="rId25"/>
    <p:sldId id="278" r:id="rId26"/>
    <p:sldId id="279" r:id="rId27"/>
    <p:sldId id="267" r:id="rId28"/>
    <p:sldId id="280" r:id="rId29"/>
    <p:sldId id="281" r:id="rId30"/>
    <p:sldId id="270" r:id="rId31"/>
    <p:sldId id="282" r:id="rId32"/>
    <p:sldId id="283" r:id="rId33"/>
    <p:sldId id="263" r:id="rId3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178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4976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932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7494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6509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-3175" y="-12700"/>
            <a:ext cx="12204700" cy="6872288"/>
          </a:xfrm>
          <a:custGeom>
            <a:avLst/>
            <a:gdLst/>
            <a:ahLst/>
            <a:cxnLst/>
            <a:rect l="0" t="0" r="r" b="b"/>
            <a:pathLst>
              <a:path w="3844" h="2163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1382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2726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0526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0694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99955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33120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3347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8407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9528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86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3101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9800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4990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1676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744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4073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45827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1825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5666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32644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3245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1841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29041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98765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873328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73099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42075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1198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04630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87956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41464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03056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09412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81275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22092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40234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756694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67364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495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01815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17794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28625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25217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39658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66255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78748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4493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77283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9240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591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80793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19491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6490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15156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7350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9631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70144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623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8926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3230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191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01673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83799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23759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9343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8666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04970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10192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4155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17522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861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015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01261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03018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77959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4700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560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9233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99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591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71535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08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DF2ED-63B7-4E5B-9CA6-76E5720702A1}" type="datetimeFigureOut">
              <a:rPr lang="id-ID" smtClean="0"/>
              <a:t>28/04/2020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DD84C65-06E5-44FD-B341-7B7A474190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914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b="1" dirty="0" smtClean="0"/>
              <a:t>Direct and </a:t>
            </a:r>
            <a:br>
              <a:rPr lang="id-ID" b="1" dirty="0" smtClean="0"/>
            </a:br>
            <a:r>
              <a:rPr lang="id-ID" b="1" dirty="0" smtClean="0"/>
              <a:t>Indirect Speech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ENGLESKI  8.razred</a:t>
            </a:r>
          </a:p>
          <a:p>
            <a:r>
              <a:rPr lang="sr-Latn-RS" dirty="0" smtClean="0"/>
              <a:t>Lekcija 7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8293520" y="6488668"/>
            <a:ext cx="3048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Swipe the page please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878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  <p:sndAc>
          <p:stSnd>
            <p:snd r:embed="rId2" name="drumroll.wav"/>
          </p:stSnd>
        </p:sndAc>
      </p:transition>
    </mc:Choice>
    <mc:Fallback xmlns="">
      <p:transition spd="slow" advClick="0">
        <p:fade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4128" y="1035585"/>
            <a:ext cx="10860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>
                <a:solidFill>
                  <a:schemeClr val="accent2"/>
                </a:solidFill>
              </a:rPr>
              <a:t>People said that his mother </a:t>
            </a:r>
            <a:r>
              <a:rPr lang="id-ID" sz="3200" u="sng" dirty="0" smtClean="0">
                <a:solidFill>
                  <a:schemeClr val="accent2"/>
                </a:solidFill>
              </a:rPr>
              <a:t>______</a:t>
            </a:r>
            <a:r>
              <a:rPr lang="id-ID" sz="3200" dirty="0" smtClean="0">
                <a:solidFill>
                  <a:schemeClr val="accent2"/>
                </a:solidFill>
              </a:rPr>
              <a:t> the best nurse in that hospital.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247354" y="2622016"/>
            <a:ext cx="4327181" cy="99151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>
                <a:solidFill>
                  <a:prstClr val="black"/>
                </a:solidFill>
              </a:rPr>
              <a:t>was</a:t>
            </a:r>
            <a:endParaRPr lang="en-US" dirty="0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600328" y="2622014"/>
            <a:ext cx="4262304" cy="9915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prstClr val="black"/>
                </a:solidFill>
              </a:rPr>
              <a:t>is</a:t>
            </a:r>
            <a:endParaRPr lang="en-US" dirty="0"/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1247354" y="4404912"/>
            <a:ext cx="4327181" cy="99151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prstClr val="black"/>
                </a:solidFill>
              </a:rPr>
              <a:t>were</a:t>
            </a:r>
            <a:endParaRPr lang="en-US" dirty="0"/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6600328" y="4404910"/>
            <a:ext cx="4262304" cy="9915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prstClr val="black"/>
                </a:solidFill>
              </a:rPr>
              <a:t>are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80758" y="6465213"/>
            <a:ext cx="524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CLICK ON THE BUTTON, DO NOT SWIPE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8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6600" dirty="0" smtClean="0"/>
              <a:t>Sorry, it’s wrong </a:t>
            </a:r>
            <a:r>
              <a:rPr lang="id-ID" sz="6600" dirty="0" smtClean="0">
                <a:sym typeface="Wingdings" panose="05000000000000000000" pitchFamily="2" charset="2"/>
              </a:rPr>
              <a:t></a:t>
            </a:r>
            <a:endParaRPr lang="en-US" sz="6600" dirty="0"/>
          </a:p>
        </p:txBody>
      </p:sp>
      <p:sp>
        <p:nvSpPr>
          <p:cNvPr id="4" name="Curved Left Arrow 3">
            <a:hlinkClick r:id="rId2" action="ppaction://hlinksldjump"/>
          </p:cNvPr>
          <p:cNvSpPr/>
          <p:nvPr/>
        </p:nvSpPr>
        <p:spPr>
          <a:xfrm>
            <a:off x="3007605" y="2622015"/>
            <a:ext cx="3062689" cy="16084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6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6600" dirty="0" smtClean="0"/>
              <a:t>Yup, it’s correct </a:t>
            </a:r>
            <a:r>
              <a:rPr lang="id-ID" sz="6600" dirty="0" smtClean="0">
                <a:sym typeface="Wingdings" panose="05000000000000000000" pitchFamily="2" charset="2"/>
              </a:rPr>
              <a:t></a:t>
            </a:r>
            <a:endParaRPr lang="en-US" sz="6600" dirty="0"/>
          </a:p>
        </p:txBody>
      </p:sp>
      <p:sp>
        <p:nvSpPr>
          <p:cNvPr id="4" name="Curved Left Arrow 3">
            <a:hlinkClick r:id="rId2" action="ppaction://hlinksldjump"/>
          </p:cNvPr>
          <p:cNvSpPr/>
          <p:nvPr/>
        </p:nvSpPr>
        <p:spPr>
          <a:xfrm rot="10800000">
            <a:off x="2996589" y="2500830"/>
            <a:ext cx="3062689" cy="16084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2699" y="4824467"/>
            <a:ext cx="6925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solidFill>
                  <a:schemeClr val="accent2"/>
                </a:solidFill>
              </a:rPr>
              <a:t>People said that his mother </a:t>
            </a:r>
            <a:r>
              <a:rPr lang="id-ID" u="sng" dirty="0" smtClean="0">
                <a:solidFill>
                  <a:schemeClr val="accent2"/>
                </a:solidFill>
              </a:rPr>
              <a:t>was</a:t>
            </a:r>
            <a:r>
              <a:rPr lang="id-ID" dirty="0" smtClean="0">
                <a:solidFill>
                  <a:schemeClr val="accent2"/>
                </a:solidFill>
              </a:rPr>
              <a:t> </a:t>
            </a:r>
            <a:r>
              <a:rPr lang="id-ID" dirty="0">
                <a:solidFill>
                  <a:schemeClr val="accent2"/>
                </a:solidFill>
              </a:rPr>
              <a:t>the best nurse in that hospital.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1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4128" y="1035585"/>
            <a:ext cx="86529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>
                <a:solidFill>
                  <a:schemeClr val="accent2"/>
                </a:solidFill>
              </a:rPr>
              <a:t>The chef said that he ______ cook the best dish for </a:t>
            </a:r>
          </a:p>
          <a:p>
            <a:r>
              <a:rPr lang="id-ID" sz="3200" dirty="0" smtClean="0">
                <a:solidFill>
                  <a:schemeClr val="accent2"/>
                </a:solidFill>
              </a:rPr>
              <a:t>the manager that night.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247354" y="2622016"/>
            <a:ext cx="4327181" cy="99151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prstClr val="black"/>
                </a:solidFill>
              </a:rPr>
              <a:t>has</a:t>
            </a:r>
            <a:endParaRPr lang="en-US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600328" y="2622014"/>
            <a:ext cx="4262304" cy="9915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prstClr val="black"/>
                </a:solidFill>
              </a:rPr>
              <a:t>will</a:t>
            </a:r>
            <a:endParaRPr lang="en-US" dirty="0"/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1247354" y="4404912"/>
            <a:ext cx="4327181" cy="99151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prstClr val="black"/>
                </a:solidFill>
              </a:rPr>
              <a:t>would</a:t>
            </a:r>
            <a:endParaRPr lang="en-US" dirty="0"/>
          </a:p>
        </p:txBody>
      </p:sp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6600328" y="4404910"/>
            <a:ext cx="4262304" cy="9915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prstClr val="black"/>
                </a:solidFill>
              </a:rPr>
              <a:t>must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80758" y="6465213"/>
            <a:ext cx="524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CLICK ON THE BUTTON, DO NOT SWIPE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7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6600" dirty="0" smtClean="0"/>
              <a:t>Sorry, it’s wrong </a:t>
            </a:r>
            <a:r>
              <a:rPr lang="id-ID" sz="6600" dirty="0" smtClean="0">
                <a:sym typeface="Wingdings" panose="05000000000000000000" pitchFamily="2" charset="2"/>
              </a:rPr>
              <a:t></a:t>
            </a:r>
            <a:endParaRPr lang="en-US" sz="6600" dirty="0"/>
          </a:p>
        </p:txBody>
      </p:sp>
      <p:sp>
        <p:nvSpPr>
          <p:cNvPr id="4" name="Curved Left Arrow 3">
            <a:hlinkClick r:id="rId2" action="ppaction://hlinksldjump"/>
          </p:cNvPr>
          <p:cNvSpPr/>
          <p:nvPr/>
        </p:nvSpPr>
        <p:spPr>
          <a:xfrm>
            <a:off x="3007605" y="2622015"/>
            <a:ext cx="3062689" cy="16084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4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6600" dirty="0" smtClean="0"/>
              <a:t>Yup, it’s correct </a:t>
            </a:r>
            <a:r>
              <a:rPr lang="id-ID" sz="6600" dirty="0" smtClean="0">
                <a:sym typeface="Wingdings" panose="05000000000000000000" pitchFamily="2" charset="2"/>
              </a:rPr>
              <a:t></a:t>
            </a:r>
            <a:endParaRPr lang="en-US" sz="6600" dirty="0"/>
          </a:p>
        </p:txBody>
      </p:sp>
      <p:sp>
        <p:nvSpPr>
          <p:cNvPr id="4" name="Curved Left Arrow 3">
            <a:hlinkClick r:id="rId2" action="ppaction://hlinksldjump"/>
          </p:cNvPr>
          <p:cNvSpPr/>
          <p:nvPr/>
        </p:nvSpPr>
        <p:spPr>
          <a:xfrm rot="10800000">
            <a:off x="2996589" y="2500830"/>
            <a:ext cx="3062689" cy="16084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6996" y="4679723"/>
            <a:ext cx="8187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solidFill>
                  <a:schemeClr val="accent2"/>
                </a:solidFill>
              </a:rPr>
              <a:t>The chef said that he </a:t>
            </a:r>
            <a:r>
              <a:rPr lang="id-ID" dirty="0" smtClean="0">
                <a:solidFill>
                  <a:schemeClr val="accent2"/>
                </a:solidFill>
              </a:rPr>
              <a:t>would cook </a:t>
            </a:r>
            <a:r>
              <a:rPr lang="id-ID" dirty="0">
                <a:solidFill>
                  <a:schemeClr val="accent2"/>
                </a:solidFill>
              </a:rPr>
              <a:t>the best dish for </a:t>
            </a:r>
            <a:r>
              <a:rPr lang="id-ID" dirty="0" smtClean="0">
                <a:solidFill>
                  <a:schemeClr val="accent2"/>
                </a:solidFill>
              </a:rPr>
              <a:t>the </a:t>
            </a:r>
            <a:r>
              <a:rPr lang="id-ID" dirty="0">
                <a:solidFill>
                  <a:schemeClr val="accent2"/>
                </a:solidFill>
              </a:rPr>
              <a:t>manager that night.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74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4128" y="1035585"/>
            <a:ext cx="7318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>
                <a:solidFill>
                  <a:schemeClr val="accent2"/>
                </a:solidFill>
              </a:rPr>
              <a:t>Sierra said that she put the comb ________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247354" y="2622016"/>
            <a:ext cx="4327181" cy="99151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prstClr val="black"/>
                </a:solidFill>
              </a:rPr>
              <a:t>those</a:t>
            </a:r>
            <a:endParaRPr lang="en-US" dirty="0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600328" y="2622014"/>
            <a:ext cx="4262304" cy="9915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prstClr val="black"/>
                </a:solidFill>
              </a:rPr>
              <a:t>there</a:t>
            </a:r>
            <a:endParaRPr lang="en-US" dirty="0"/>
          </a:p>
        </p:txBody>
      </p:sp>
      <p:sp>
        <p:nvSpPr>
          <p:cNvPr id="9" name="Rounded Rectangle 8">
            <a:hlinkClick r:id="rId2" action="ppaction://hlinksldjump"/>
          </p:cNvPr>
          <p:cNvSpPr/>
          <p:nvPr/>
        </p:nvSpPr>
        <p:spPr>
          <a:xfrm>
            <a:off x="1247354" y="4404912"/>
            <a:ext cx="4327181" cy="99151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prstClr val="black"/>
                </a:solidFill>
              </a:rPr>
              <a:t>here</a:t>
            </a:r>
            <a:endParaRPr lang="en-US" dirty="0"/>
          </a:p>
        </p:txBody>
      </p:sp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6600328" y="4404910"/>
            <a:ext cx="4262304" cy="9915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prstClr val="black"/>
                </a:solidFill>
              </a:rPr>
              <a:t>that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80758" y="6465213"/>
            <a:ext cx="524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CLICK ON THE BUTTON, DO NOT SWIPE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47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6600" dirty="0" smtClean="0"/>
              <a:t>Sorry, it’s wrong </a:t>
            </a:r>
            <a:r>
              <a:rPr lang="id-ID" sz="6600" dirty="0" smtClean="0">
                <a:sym typeface="Wingdings" panose="05000000000000000000" pitchFamily="2" charset="2"/>
              </a:rPr>
              <a:t></a:t>
            </a:r>
            <a:endParaRPr lang="en-US" sz="6600" dirty="0"/>
          </a:p>
        </p:txBody>
      </p:sp>
      <p:sp>
        <p:nvSpPr>
          <p:cNvPr id="4" name="Curved Left Arrow 3">
            <a:hlinkClick r:id="rId2" action="ppaction://hlinksldjump"/>
          </p:cNvPr>
          <p:cNvSpPr/>
          <p:nvPr/>
        </p:nvSpPr>
        <p:spPr>
          <a:xfrm>
            <a:off x="3007605" y="2622015"/>
            <a:ext cx="3062689" cy="16084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0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6600" dirty="0" smtClean="0"/>
              <a:t>Yup, it’s correct </a:t>
            </a:r>
            <a:r>
              <a:rPr lang="id-ID" sz="6600" dirty="0" smtClean="0">
                <a:sym typeface="Wingdings" panose="05000000000000000000" pitchFamily="2" charset="2"/>
              </a:rPr>
              <a:t></a:t>
            </a:r>
            <a:endParaRPr lang="en-US" sz="6600" dirty="0"/>
          </a:p>
        </p:txBody>
      </p:sp>
      <p:sp>
        <p:nvSpPr>
          <p:cNvPr id="4" name="Curved Left Arrow 3">
            <a:hlinkClick r:id="rId2" action="ppaction://hlinksldjump"/>
          </p:cNvPr>
          <p:cNvSpPr/>
          <p:nvPr/>
        </p:nvSpPr>
        <p:spPr>
          <a:xfrm rot="10800000">
            <a:off x="2996589" y="2500830"/>
            <a:ext cx="3062689" cy="16084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7388" y="4679723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solidFill>
                  <a:schemeClr val="accent2"/>
                </a:solidFill>
              </a:rPr>
              <a:t>Sierra said that she put the comb </a:t>
            </a:r>
            <a:r>
              <a:rPr lang="id-ID" dirty="0" smtClean="0">
                <a:solidFill>
                  <a:schemeClr val="accent2"/>
                </a:solidFill>
              </a:rPr>
              <a:t>there.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1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4128" y="1035585"/>
            <a:ext cx="10356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>
                <a:solidFill>
                  <a:schemeClr val="accent2"/>
                </a:solidFill>
              </a:rPr>
              <a:t>Kyle said that she _______ the project when her parents came.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247354" y="2622016"/>
            <a:ext cx="4327181" cy="99151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prstClr val="black"/>
                </a:solidFill>
              </a:rPr>
              <a:t>were doing</a:t>
            </a:r>
            <a:endParaRPr lang="en-US" dirty="0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600328" y="2622014"/>
            <a:ext cx="4262304" cy="9915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prstClr val="black"/>
                </a:solidFill>
              </a:rPr>
              <a:t>was doing</a:t>
            </a:r>
            <a:endParaRPr lang="en-US" dirty="0"/>
          </a:p>
        </p:txBody>
      </p:sp>
      <p:sp>
        <p:nvSpPr>
          <p:cNvPr id="9" name="Rounded Rectangle 8">
            <a:hlinkClick r:id="rId2" action="ppaction://hlinksldjump"/>
          </p:cNvPr>
          <p:cNvSpPr/>
          <p:nvPr/>
        </p:nvSpPr>
        <p:spPr>
          <a:xfrm>
            <a:off x="1247354" y="4404912"/>
            <a:ext cx="4327181" cy="99151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prstClr val="black"/>
                </a:solidFill>
              </a:rPr>
              <a:t>will doing</a:t>
            </a:r>
            <a:endParaRPr lang="en-US" dirty="0"/>
          </a:p>
        </p:txBody>
      </p:sp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6600328" y="4404910"/>
            <a:ext cx="4262304" cy="9915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prstClr val="black"/>
                </a:solidFill>
              </a:rPr>
              <a:t>must doing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80758" y="6465213"/>
            <a:ext cx="524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CLICK ON THE BUTTON, DO NOT SWIPE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57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Simple Present Tense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365630"/>
              </p:ext>
            </p:extLst>
          </p:nvPr>
        </p:nvGraphicFramePr>
        <p:xfrm>
          <a:off x="326571" y="2312126"/>
          <a:ext cx="11377700" cy="2111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8023">
                  <a:extLst>
                    <a:ext uri="{9D8B030D-6E8A-4147-A177-3AD203B41FA5}">
                      <a16:colId xmlns:a16="http://schemas.microsoft.com/office/drawing/2014/main" xmlns="" val="1220215726"/>
                    </a:ext>
                  </a:extLst>
                </a:gridCol>
                <a:gridCol w="5969677">
                  <a:extLst>
                    <a:ext uri="{9D8B030D-6E8A-4147-A177-3AD203B41FA5}">
                      <a16:colId xmlns:a16="http://schemas.microsoft.com/office/drawing/2014/main" xmlns="" val="3985494165"/>
                    </a:ext>
                  </a:extLst>
                </a:gridCol>
              </a:tblGrid>
              <a:tr h="509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600" dirty="0">
                          <a:effectLst/>
                        </a:rPr>
                        <a:t>DIRECT SPEECH</a:t>
                      </a:r>
                      <a:endParaRPr lang="id-ID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600" dirty="0">
                          <a:effectLst/>
                        </a:rPr>
                        <a:t>INDIRECT SPEECH</a:t>
                      </a:r>
                      <a:endParaRPr lang="id-ID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28615549"/>
                  </a:ext>
                </a:extLst>
              </a:tr>
              <a:tr h="1480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 smtClean="0">
                          <a:effectLst/>
                        </a:rPr>
                        <a:t>Susan: </a:t>
                      </a:r>
                      <a:r>
                        <a:rPr lang="es-ES" sz="3200" dirty="0" smtClean="0">
                          <a:effectLst/>
                        </a:rPr>
                        <a:t>“He </a:t>
                      </a:r>
                      <a:r>
                        <a:rPr lang="es-ES" sz="3200" u="sng" dirty="0" err="1">
                          <a:solidFill>
                            <a:srgbClr val="FF0000"/>
                          </a:solidFill>
                          <a:effectLst/>
                        </a:rPr>
                        <a:t>lives</a:t>
                      </a:r>
                      <a:r>
                        <a:rPr lang="es-ES" sz="3200" dirty="0">
                          <a:effectLst/>
                        </a:rPr>
                        <a:t> in  Australia”</a:t>
                      </a:r>
                      <a:endParaRPr lang="id-ID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She said that he </a:t>
                      </a:r>
                      <a:r>
                        <a:rPr lang="en-US" sz="3200" b="1" u="sng" dirty="0">
                          <a:solidFill>
                            <a:srgbClr val="FF0000"/>
                          </a:solidFill>
                          <a:effectLst/>
                        </a:rPr>
                        <a:t>lived</a:t>
                      </a:r>
                      <a:r>
                        <a:rPr lang="en-US" sz="3200" dirty="0">
                          <a:effectLst/>
                        </a:rPr>
                        <a:t> in Australia</a:t>
                      </a:r>
                      <a:endParaRPr lang="id-ID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44217487"/>
                  </a:ext>
                </a:extLst>
              </a:tr>
            </a:tbl>
          </a:graphicData>
        </a:graphic>
      </p:graphicFrame>
      <p:sp>
        <p:nvSpPr>
          <p:cNvPr id="5" name="Curved Up Arrow 4"/>
          <p:cNvSpPr/>
          <p:nvPr/>
        </p:nvSpPr>
        <p:spPr>
          <a:xfrm>
            <a:off x="2690947" y="3953387"/>
            <a:ext cx="6779623" cy="1306286"/>
          </a:xfrm>
          <a:prstGeom prst="curvedUp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6706" y="5259673"/>
            <a:ext cx="5734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Change the VERB, from VERB 1 into VERB 2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0758" y="6465213"/>
            <a:ext cx="5693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Swipe the page if you have finished reading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70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6600" dirty="0" smtClean="0"/>
              <a:t>Sorry, it’s wrong </a:t>
            </a:r>
            <a:r>
              <a:rPr lang="id-ID" sz="6600" dirty="0" smtClean="0">
                <a:sym typeface="Wingdings" panose="05000000000000000000" pitchFamily="2" charset="2"/>
              </a:rPr>
              <a:t></a:t>
            </a:r>
            <a:endParaRPr lang="en-US" sz="6600" dirty="0"/>
          </a:p>
        </p:txBody>
      </p:sp>
      <p:sp>
        <p:nvSpPr>
          <p:cNvPr id="4" name="Curved Left Arrow 3">
            <a:hlinkClick r:id="rId2" action="ppaction://hlinksldjump"/>
          </p:cNvPr>
          <p:cNvSpPr/>
          <p:nvPr/>
        </p:nvSpPr>
        <p:spPr>
          <a:xfrm>
            <a:off x="3007605" y="2622015"/>
            <a:ext cx="3062689" cy="16084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6600" dirty="0" smtClean="0"/>
              <a:t>Yup, it’s correct </a:t>
            </a:r>
            <a:r>
              <a:rPr lang="id-ID" sz="6600" dirty="0" smtClean="0">
                <a:sym typeface="Wingdings" panose="05000000000000000000" pitchFamily="2" charset="2"/>
              </a:rPr>
              <a:t></a:t>
            </a:r>
            <a:endParaRPr lang="en-US" sz="6600" dirty="0"/>
          </a:p>
        </p:txBody>
      </p:sp>
      <p:sp>
        <p:nvSpPr>
          <p:cNvPr id="4" name="Curved Left Arrow 3">
            <a:hlinkClick r:id="rId2" action="ppaction://hlinksldjump"/>
          </p:cNvPr>
          <p:cNvSpPr/>
          <p:nvPr/>
        </p:nvSpPr>
        <p:spPr>
          <a:xfrm rot="10800000">
            <a:off x="2996589" y="2500830"/>
            <a:ext cx="3062689" cy="16084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27667" y="4679723"/>
            <a:ext cx="7249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solidFill>
                  <a:schemeClr val="accent2"/>
                </a:solidFill>
              </a:rPr>
              <a:t>Kyle said that she </a:t>
            </a:r>
            <a:r>
              <a:rPr lang="id-ID" dirty="0" smtClean="0">
                <a:solidFill>
                  <a:schemeClr val="accent2"/>
                </a:solidFill>
              </a:rPr>
              <a:t>was doing </a:t>
            </a:r>
            <a:r>
              <a:rPr lang="id-ID" dirty="0">
                <a:solidFill>
                  <a:schemeClr val="accent2"/>
                </a:solidFill>
              </a:rPr>
              <a:t>the project when her parents came.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4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2774" y="1024568"/>
            <a:ext cx="112140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>
                <a:solidFill>
                  <a:schemeClr val="accent2"/>
                </a:solidFill>
              </a:rPr>
              <a:t>Topan said that his favorite movies ______ Batman The Dark Knight</a:t>
            </a:r>
          </a:p>
          <a:p>
            <a:r>
              <a:rPr lang="id-ID" sz="3200" dirty="0" smtClean="0">
                <a:solidFill>
                  <a:schemeClr val="accent2"/>
                </a:solidFill>
              </a:rPr>
              <a:t>and Kung Fu Panda.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247354" y="2622016"/>
            <a:ext cx="4327181" cy="99151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>
                <a:solidFill>
                  <a:prstClr val="black"/>
                </a:solidFill>
              </a:rPr>
              <a:t>was</a:t>
            </a:r>
            <a:endParaRPr lang="en-US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600328" y="2622014"/>
            <a:ext cx="4262304" cy="9915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prstClr val="black"/>
                </a:solidFill>
              </a:rPr>
              <a:t>is</a:t>
            </a:r>
            <a:endParaRPr lang="en-US" dirty="0"/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1247354" y="4404912"/>
            <a:ext cx="4327181" cy="99151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prstClr val="black"/>
                </a:solidFill>
              </a:rPr>
              <a:t>were</a:t>
            </a:r>
            <a:endParaRPr lang="en-US" dirty="0"/>
          </a:p>
        </p:txBody>
      </p:sp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6600328" y="4404910"/>
            <a:ext cx="4262304" cy="9915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prstClr val="black"/>
                </a:solidFill>
              </a:rPr>
              <a:t>are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80758" y="6465213"/>
            <a:ext cx="524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CLICK ON THE BUTTON, DO NOT SWIPE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92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6600" dirty="0" smtClean="0"/>
              <a:t>Sorry, it’s wrong </a:t>
            </a:r>
            <a:r>
              <a:rPr lang="id-ID" sz="6600" dirty="0" smtClean="0">
                <a:sym typeface="Wingdings" panose="05000000000000000000" pitchFamily="2" charset="2"/>
              </a:rPr>
              <a:t></a:t>
            </a:r>
            <a:endParaRPr lang="en-US" sz="6600" dirty="0"/>
          </a:p>
        </p:txBody>
      </p:sp>
      <p:sp>
        <p:nvSpPr>
          <p:cNvPr id="4" name="Curved Left Arrow 3">
            <a:hlinkClick r:id="rId2" action="ppaction://hlinksldjump"/>
          </p:cNvPr>
          <p:cNvSpPr/>
          <p:nvPr/>
        </p:nvSpPr>
        <p:spPr>
          <a:xfrm>
            <a:off x="3007605" y="2622015"/>
            <a:ext cx="3062689" cy="16084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0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6600" dirty="0" smtClean="0"/>
              <a:t>Yup, it’s correct </a:t>
            </a:r>
            <a:r>
              <a:rPr lang="id-ID" sz="6600" dirty="0" smtClean="0">
                <a:sym typeface="Wingdings" panose="05000000000000000000" pitchFamily="2" charset="2"/>
              </a:rPr>
              <a:t></a:t>
            </a:r>
            <a:endParaRPr lang="en-US" sz="6600" dirty="0"/>
          </a:p>
        </p:txBody>
      </p:sp>
      <p:sp>
        <p:nvSpPr>
          <p:cNvPr id="4" name="Curved Left Arrow 3">
            <a:hlinkClick r:id="rId2" action="ppaction://hlinksldjump"/>
          </p:cNvPr>
          <p:cNvSpPr/>
          <p:nvPr/>
        </p:nvSpPr>
        <p:spPr>
          <a:xfrm rot="10800000">
            <a:off x="2996589" y="2500830"/>
            <a:ext cx="3062689" cy="16084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9933" y="4679723"/>
            <a:ext cx="8589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solidFill>
                  <a:schemeClr val="accent2"/>
                </a:solidFill>
              </a:rPr>
              <a:t>Topan said that his favorite movies </a:t>
            </a:r>
            <a:r>
              <a:rPr lang="id-ID" dirty="0" smtClean="0">
                <a:solidFill>
                  <a:schemeClr val="accent2"/>
                </a:solidFill>
              </a:rPr>
              <a:t>were </a:t>
            </a:r>
            <a:r>
              <a:rPr lang="id-ID" dirty="0">
                <a:solidFill>
                  <a:schemeClr val="accent2"/>
                </a:solidFill>
              </a:rPr>
              <a:t>Batman The Dark Knight</a:t>
            </a:r>
          </a:p>
          <a:p>
            <a:r>
              <a:rPr lang="id-ID" dirty="0">
                <a:solidFill>
                  <a:schemeClr val="accent2"/>
                </a:solidFill>
              </a:rPr>
              <a:t>and Kung Fu Panda.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7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4128" y="1035585"/>
            <a:ext cx="1039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>
                <a:solidFill>
                  <a:schemeClr val="accent2"/>
                </a:solidFill>
              </a:rPr>
              <a:t>They said that they would visit their grandparents _________. 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247354" y="2622016"/>
            <a:ext cx="4327181" cy="99151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prstClr val="black"/>
                </a:solidFill>
              </a:rPr>
              <a:t>these month</a:t>
            </a:r>
            <a:endParaRPr lang="en-US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600328" y="2622014"/>
            <a:ext cx="4262304" cy="99152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prstClr val="black"/>
                </a:solidFill>
              </a:rPr>
              <a:t>last month</a:t>
            </a:r>
            <a:endParaRPr lang="en-US" dirty="0"/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1247354" y="4404912"/>
            <a:ext cx="4327181" cy="99151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prstClr val="black"/>
                </a:solidFill>
              </a:rPr>
              <a:t>that month</a:t>
            </a:r>
            <a:endParaRPr lang="en-US" dirty="0"/>
          </a:p>
        </p:txBody>
      </p:sp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6600328" y="4404910"/>
            <a:ext cx="4262304" cy="99152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prstClr val="black"/>
                </a:solidFill>
              </a:rPr>
              <a:t>this month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80758" y="6465213"/>
            <a:ext cx="524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CLICK ON THE BUTTON, DO NOT SWIPE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40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6600" dirty="0" smtClean="0"/>
              <a:t>Sorry, it’s wrong </a:t>
            </a:r>
            <a:r>
              <a:rPr lang="id-ID" sz="6600" dirty="0" smtClean="0">
                <a:sym typeface="Wingdings" panose="05000000000000000000" pitchFamily="2" charset="2"/>
              </a:rPr>
              <a:t></a:t>
            </a:r>
            <a:endParaRPr lang="en-US" sz="6600" dirty="0"/>
          </a:p>
        </p:txBody>
      </p:sp>
      <p:sp>
        <p:nvSpPr>
          <p:cNvPr id="4" name="Curved Left Arrow 3">
            <a:hlinkClick r:id="rId2" action="ppaction://hlinksldjump"/>
          </p:cNvPr>
          <p:cNvSpPr/>
          <p:nvPr/>
        </p:nvSpPr>
        <p:spPr>
          <a:xfrm>
            <a:off x="3007605" y="2622015"/>
            <a:ext cx="3062689" cy="16084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3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6600" dirty="0" smtClean="0"/>
              <a:t>Yup, it’s correct </a:t>
            </a:r>
            <a:r>
              <a:rPr lang="id-ID" sz="6600" dirty="0" smtClean="0">
                <a:sym typeface="Wingdings" panose="05000000000000000000" pitchFamily="2" charset="2"/>
              </a:rPr>
              <a:t></a:t>
            </a:r>
            <a:endParaRPr lang="en-US" sz="6600" dirty="0"/>
          </a:p>
        </p:txBody>
      </p:sp>
      <p:sp>
        <p:nvSpPr>
          <p:cNvPr id="4" name="Curved Left Arrow 3">
            <a:hlinkClick r:id="rId2" action="ppaction://hlinksldjump"/>
          </p:cNvPr>
          <p:cNvSpPr/>
          <p:nvPr/>
        </p:nvSpPr>
        <p:spPr>
          <a:xfrm rot="10800000">
            <a:off x="2996589" y="2500830"/>
            <a:ext cx="3062689" cy="16084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9311" y="4679723"/>
            <a:ext cx="7061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solidFill>
                  <a:schemeClr val="accent2"/>
                </a:solidFill>
              </a:rPr>
              <a:t>They said that they would visit their grandparents </a:t>
            </a:r>
            <a:r>
              <a:rPr lang="id-ID" dirty="0" smtClean="0">
                <a:solidFill>
                  <a:schemeClr val="accent2"/>
                </a:solidFill>
              </a:rPr>
              <a:t>that month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17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8289" y="2445744"/>
            <a:ext cx="60837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ckwell Extra Bold" panose="02060903040505020403" pitchFamily="18" charset="0"/>
              </a:rPr>
              <a:t>The end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0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Present Continuous Tense</a:t>
            </a:r>
            <a:endParaRPr lang="id-ID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501197"/>
              </p:ext>
            </p:extLst>
          </p:nvPr>
        </p:nvGraphicFramePr>
        <p:xfrm>
          <a:off x="326571" y="2312126"/>
          <a:ext cx="11377700" cy="2111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8023">
                  <a:extLst>
                    <a:ext uri="{9D8B030D-6E8A-4147-A177-3AD203B41FA5}">
                      <a16:colId xmlns:a16="http://schemas.microsoft.com/office/drawing/2014/main" xmlns="" val="1220215726"/>
                    </a:ext>
                  </a:extLst>
                </a:gridCol>
                <a:gridCol w="5969677">
                  <a:extLst>
                    <a:ext uri="{9D8B030D-6E8A-4147-A177-3AD203B41FA5}">
                      <a16:colId xmlns:a16="http://schemas.microsoft.com/office/drawing/2014/main" xmlns="" val="3985494165"/>
                    </a:ext>
                  </a:extLst>
                </a:gridCol>
              </a:tblGrid>
              <a:tr h="509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600" dirty="0">
                          <a:effectLst/>
                        </a:rPr>
                        <a:t>DIRECT SPEECH</a:t>
                      </a:r>
                      <a:endParaRPr lang="id-ID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600" dirty="0">
                          <a:effectLst/>
                        </a:rPr>
                        <a:t>INDIRECT SPEECH</a:t>
                      </a:r>
                      <a:endParaRPr lang="id-ID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28615549"/>
                  </a:ext>
                </a:extLst>
              </a:tr>
              <a:tr h="1480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“He </a:t>
                      </a:r>
                      <a:r>
                        <a:rPr lang="en-US" sz="3200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working 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the hospital”</a:t>
                      </a:r>
                      <a:endParaRPr lang="id-ID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She said that he </a:t>
                      </a:r>
                      <a:r>
                        <a:rPr lang="en-US" sz="32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 working 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the hospital</a:t>
                      </a:r>
                      <a:endParaRPr lang="id-ID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44217487"/>
                  </a:ext>
                </a:extLst>
              </a:tr>
            </a:tbl>
          </a:graphicData>
        </a:graphic>
      </p:graphicFrame>
      <p:sp>
        <p:nvSpPr>
          <p:cNvPr id="10" name="Curved Up Arrow 9"/>
          <p:cNvSpPr/>
          <p:nvPr/>
        </p:nvSpPr>
        <p:spPr>
          <a:xfrm>
            <a:off x="1985555" y="3513909"/>
            <a:ext cx="8033656" cy="1745764"/>
          </a:xfrm>
          <a:prstGeom prst="curved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3824" y="5249526"/>
            <a:ext cx="607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Change the VERB, from IS/AM/ARE + VERB-ing </a:t>
            </a:r>
          </a:p>
          <a:p>
            <a:pPr algn="ctr"/>
            <a:r>
              <a:rPr lang="id-ID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into WAS/WERE </a:t>
            </a:r>
            <a:r>
              <a:rPr lang="id-ID" dirty="0">
                <a:solidFill>
                  <a:srgbClr val="0070C0"/>
                </a:solidFill>
                <a:latin typeface="Arial Black" panose="020B0A04020102020204" pitchFamily="34" charset="0"/>
              </a:rPr>
              <a:t>+ VERB-ing 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0758" y="6465213"/>
            <a:ext cx="5693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Swipe the page if you have finished reading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29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Simple Past Tense</a:t>
            </a:r>
            <a:endParaRPr lang="id-ID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170093"/>
              </p:ext>
            </p:extLst>
          </p:nvPr>
        </p:nvGraphicFramePr>
        <p:xfrm>
          <a:off x="326571" y="2312126"/>
          <a:ext cx="11377700" cy="2111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8023">
                  <a:extLst>
                    <a:ext uri="{9D8B030D-6E8A-4147-A177-3AD203B41FA5}">
                      <a16:colId xmlns:a16="http://schemas.microsoft.com/office/drawing/2014/main" xmlns="" val="1220215726"/>
                    </a:ext>
                  </a:extLst>
                </a:gridCol>
                <a:gridCol w="5969677">
                  <a:extLst>
                    <a:ext uri="{9D8B030D-6E8A-4147-A177-3AD203B41FA5}">
                      <a16:colId xmlns:a16="http://schemas.microsoft.com/office/drawing/2014/main" xmlns="" val="3985494165"/>
                    </a:ext>
                  </a:extLst>
                </a:gridCol>
              </a:tblGrid>
              <a:tr h="509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600" dirty="0">
                          <a:effectLst/>
                        </a:rPr>
                        <a:t>DIRECT SPEECH</a:t>
                      </a:r>
                      <a:endParaRPr lang="id-ID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600" dirty="0">
                          <a:effectLst/>
                        </a:rPr>
                        <a:t>INDIRECT SPEECH</a:t>
                      </a:r>
                      <a:endParaRPr lang="id-ID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28615549"/>
                  </a:ext>
                </a:extLst>
              </a:tr>
              <a:tr h="1480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“He </a:t>
                      </a:r>
                      <a:r>
                        <a:rPr lang="id-ID" sz="3200" u="sng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worked </a:t>
                      </a:r>
                      <a:r>
                        <a:rPr lang="en-US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hospital”</a:t>
                      </a:r>
                      <a:endParaRPr lang="id-ID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She said that he </a:t>
                      </a:r>
                      <a:r>
                        <a:rPr lang="id-ID" sz="3200" b="1" u="sng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had worked </a:t>
                      </a:r>
                      <a:r>
                        <a:rPr lang="en-US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hospital</a:t>
                      </a:r>
                      <a:endParaRPr lang="id-ID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44217487"/>
                  </a:ext>
                </a:extLst>
              </a:tr>
            </a:tbl>
          </a:graphicData>
        </a:graphic>
      </p:graphicFrame>
      <p:sp>
        <p:nvSpPr>
          <p:cNvPr id="6" name="Curved Up Arrow 5"/>
          <p:cNvSpPr/>
          <p:nvPr/>
        </p:nvSpPr>
        <p:spPr>
          <a:xfrm>
            <a:off x="1985555" y="3513909"/>
            <a:ext cx="8033656" cy="1745764"/>
          </a:xfrm>
          <a:prstGeom prst="curved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2599" y="5249526"/>
            <a:ext cx="736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Change the VERB, from VERB 2 into HAVE/HAD + VERB 3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0758" y="6465213"/>
            <a:ext cx="5693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Swipe the page if you have finished reading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73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Past Continuous Tense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796760"/>
              </p:ext>
            </p:extLst>
          </p:nvPr>
        </p:nvGraphicFramePr>
        <p:xfrm>
          <a:off x="326571" y="2312126"/>
          <a:ext cx="11377700" cy="2111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8023">
                  <a:extLst>
                    <a:ext uri="{9D8B030D-6E8A-4147-A177-3AD203B41FA5}">
                      <a16:colId xmlns:a16="http://schemas.microsoft.com/office/drawing/2014/main" xmlns="" val="1220215726"/>
                    </a:ext>
                  </a:extLst>
                </a:gridCol>
                <a:gridCol w="5969677">
                  <a:extLst>
                    <a:ext uri="{9D8B030D-6E8A-4147-A177-3AD203B41FA5}">
                      <a16:colId xmlns:a16="http://schemas.microsoft.com/office/drawing/2014/main" xmlns="" val="3985494165"/>
                    </a:ext>
                  </a:extLst>
                </a:gridCol>
              </a:tblGrid>
              <a:tr h="509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600" dirty="0">
                          <a:effectLst/>
                        </a:rPr>
                        <a:t>DIRECT SPEECH</a:t>
                      </a:r>
                      <a:endParaRPr lang="id-ID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600" dirty="0">
                          <a:effectLst/>
                        </a:rPr>
                        <a:t>INDIRECT SPEECH</a:t>
                      </a:r>
                      <a:endParaRPr lang="id-ID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28615549"/>
                  </a:ext>
                </a:extLst>
              </a:tr>
              <a:tr h="1480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“He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 playing </a:t>
                      </a:r>
                      <a:r>
                        <a:rPr lang="en-US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flute”</a:t>
                      </a:r>
                      <a:endParaRPr lang="id-ID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She said that he  </a:t>
                      </a:r>
                      <a:r>
                        <a:rPr lang="en-US" sz="3200" b="1" u="sng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had been playing </a:t>
                      </a:r>
                      <a:r>
                        <a:rPr lang="en-US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flute</a:t>
                      </a:r>
                      <a:endParaRPr lang="id-ID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44217487"/>
                  </a:ext>
                </a:extLst>
              </a:tr>
            </a:tbl>
          </a:graphicData>
        </a:graphic>
      </p:graphicFrame>
      <p:sp>
        <p:nvSpPr>
          <p:cNvPr id="5" name="Curved Up Arrow 4"/>
          <p:cNvSpPr/>
          <p:nvPr/>
        </p:nvSpPr>
        <p:spPr>
          <a:xfrm>
            <a:off x="1985555" y="3513909"/>
            <a:ext cx="8033656" cy="1745764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5352" y="5249526"/>
            <a:ext cx="615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Change the VERB, from </a:t>
            </a:r>
            <a:r>
              <a:rPr lang="id-ID" dirty="0">
                <a:solidFill>
                  <a:srgbClr val="0070C0"/>
                </a:solidFill>
                <a:latin typeface="Arial Black" panose="020B0A04020102020204" pitchFamily="34" charset="0"/>
              </a:rPr>
              <a:t>WAS/WERE + VERB-ing </a:t>
            </a:r>
            <a:endParaRPr lang="id-ID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Into HAVE/HAD BEEN + VERB-ing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0758" y="6465213"/>
            <a:ext cx="5693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Swipe the page if you have finished reading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95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Simple Future Tense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8326824"/>
              </p:ext>
            </p:extLst>
          </p:nvPr>
        </p:nvGraphicFramePr>
        <p:xfrm>
          <a:off x="326571" y="2312126"/>
          <a:ext cx="11377700" cy="2111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8023">
                  <a:extLst>
                    <a:ext uri="{9D8B030D-6E8A-4147-A177-3AD203B41FA5}">
                      <a16:colId xmlns:a16="http://schemas.microsoft.com/office/drawing/2014/main" xmlns="" val="1220215726"/>
                    </a:ext>
                  </a:extLst>
                </a:gridCol>
                <a:gridCol w="5969677">
                  <a:extLst>
                    <a:ext uri="{9D8B030D-6E8A-4147-A177-3AD203B41FA5}">
                      <a16:colId xmlns:a16="http://schemas.microsoft.com/office/drawing/2014/main" xmlns="" val="3985494165"/>
                    </a:ext>
                  </a:extLst>
                </a:gridCol>
              </a:tblGrid>
              <a:tr h="509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600" dirty="0">
                          <a:effectLst/>
                        </a:rPr>
                        <a:t>DIRECT SPEECH</a:t>
                      </a:r>
                      <a:endParaRPr lang="id-ID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600" dirty="0">
                          <a:effectLst/>
                        </a:rPr>
                        <a:t>INDIRECT SPEECH</a:t>
                      </a:r>
                      <a:endParaRPr lang="id-ID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28615549"/>
                  </a:ext>
                </a:extLst>
              </a:tr>
              <a:tr h="1480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“He </a:t>
                      </a:r>
                      <a:r>
                        <a:rPr lang="en-US" sz="3200" u="sng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will</a:t>
                      </a:r>
                      <a:r>
                        <a:rPr lang="en-US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sell his car”</a:t>
                      </a:r>
                      <a:endParaRPr lang="id-ID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She said that he </a:t>
                      </a:r>
                      <a:r>
                        <a:rPr lang="en-US" sz="3200" b="1" u="sng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would</a:t>
                      </a:r>
                      <a:r>
                        <a:rPr lang="en-US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sell his car</a:t>
                      </a:r>
                      <a:endParaRPr lang="id-ID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44217487"/>
                  </a:ext>
                </a:extLst>
              </a:tr>
            </a:tbl>
          </a:graphicData>
        </a:graphic>
      </p:graphicFrame>
      <p:sp>
        <p:nvSpPr>
          <p:cNvPr id="5" name="Curved Up Arrow 4"/>
          <p:cNvSpPr/>
          <p:nvPr/>
        </p:nvSpPr>
        <p:spPr>
          <a:xfrm>
            <a:off x="1227909" y="3513909"/>
            <a:ext cx="8347165" cy="1745764"/>
          </a:xfrm>
          <a:prstGeom prst="curved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6308" y="5249526"/>
            <a:ext cx="457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From WILL transforms into WOULD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0758" y="6465213"/>
            <a:ext cx="5693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Swipe the page if you have finished reading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37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94" y="78144"/>
            <a:ext cx="9404723" cy="1400530"/>
          </a:xfrm>
        </p:spPr>
        <p:txBody>
          <a:bodyPr/>
          <a:lstStyle/>
          <a:p>
            <a:r>
              <a:rPr lang="id-ID" dirty="0" smtClean="0"/>
              <a:t>The use of Adverb of time and Adverb of place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634365"/>
              </p:ext>
            </p:extLst>
          </p:nvPr>
        </p:nvGraphicFramePr>
        <p:xfrm>
          <a:off x="1136361" y="1483183"/>
          <a:ext cx="9671184" cy="4940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5592">
                  <a:extLst>
                    <a:ext uri="{9D8B030D-6E8A-4147-A177-3AD203B41FA5}">
                      <a16:colId xmlns:a16="http://schemas.microsoft.com/office/drawing/2014/main" xmlns="" val="452823999"/>
                    </a:ext>
                  </a:extLst>
                </a:gridCol>
                <a:gridCol w="4835592">
                  <a:extLst>
                    <a:ext uri="{9D8B030D-6E8A-4147-A177-3AD203B41FA5}">
                      <a16:colId xmlns:a16="http://schemas.microsoft.com/office/drawing/2014/main" xmlns="" val="3724309489"/>
                    </a:ext>
                  </a:extLst>
                </a:gridCol>
              </a:tblGrid>
              <a:tr h="437174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Direct speech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Indirect speech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3666070"/>
                  </a:ext>
                </a:extLst>
              </a:tr>
              <a:tr h="845395">
                <a:tc>
                  <a:txBody>
                    <a:bodyPr/>
                    <a:lstStyle/>
                    <a:p>
                      <a:pPr algn="ctr"/>
                      <a:r>
                        <a:rPr lang="id-ID" b="1" u="none" dirty="0" smtClean="0">
                          <a:solidFill>
                            <a:srgbClr val="FF0000"/>
                          </a:solidFill>
                        </a:rPr>
                        <a:t>Today</a:t>
                      </a:r>
                      <a:r>
                        <a:rPr lang="id-ID" dirty="0" smtClean="0"/>
                        <a:t> </a:t>
                      </a:r>
                    </a:p>
                    <a:p>
                      <a:r>
                        <a:rPr lang="id-ID" dirty="0" smtClean="0"/>
                        <a:t>Gerard</a:t>
                      </a:r>
                      <a:r>
                        <a:rPr lang="id-ID" baseline="0" dirty="0" smtClean="0"/>
                        <a:t> said,”I will go to your house </a:t>
                      </a:r>
                      <a:r>
                        <a:rPr lang="id-ID" b="1" baseline="0" dirty="0" smtClean="0">
                          <a:solidFill>
                            <a:srgbClr val="FF0000"/>
                          </a:solidFill>
                        </a:rPr>
                        <a:t>today</a:t>
                      </a:r>
                      <a:r>
                        <a:rPr lang="id-ID" baseline="0" dirty="0" smtClean="0"/>
                        <a:t>.”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rgbClr val="0070C0"/>
                          </a:solidFill>
                        </a:rPr>
                        <a:t>That</a:t>
                      </a:r>
                      <a:r>
                        <a:rPr lang="id-ID" b="1" baseline="0" dirty="0" smtClean="0">
                          <a:solidFill>
                            <a:srgbClr val="0070C0"/>
                          </a:solidFill>
                        </a:rPr>
                        <a:t> day</a:t>
                      </a:r>
                    </a:p>
                    <a:p>
                      <a:r>
                        <a:rPr lang="id-ID" baseline="0" dirty="0" smtClean="0"/>
                        <a:t>Gerard said that he </a:t>
                      </a:r>
                      <a:r>
                        <a:rPr lang="id-ID" baseline="0" dirty="0" smtClean="0"/>
                        <a:t>w</a:t>
                      </a:r>
                      <a:r>
                        <a:rPr lang="sr-Latn-RS" baseline="0" dirty="0" smtClean="0"/>
                        <a:t>ould</a:t>
                      </a:r>
                      <a:r>
                        <a:rPr lang="id-ID" baseline="0" dirty="0" smtClean="0"/>
                        <a:t> </a:t>
                      </a:r>
                      <a:r>
                        <a:rPr lang="id-ID" baseline="0" dirty="0" smtClean="0"/>
                        <a:t>go to my house </a:t>
                      </a:r>
                      <a:r>
                        <a:rPr lang="id-ID" b="1" baseline="0" dirty="0" smtClean="0">
                          <a:solidFill>
                            <a:srgbClr val="0070C0"/>
                          </a:solidFill>
                        </a:rPr>
                        <a:t>that day.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9498861"/>
                  </a:ext>
                </a:extLst>
              </a:tr>
              <a:tr h="845395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rgbClr val="FF0000"/>
                          </a:solidFill>
                        </a:rPr>
                        <a:t>Yesterday</a:t>
                      </a:r>
                      <a:r>
                        <a:rPr lang="id-ID" dirty="0" smtClean="0"/>
                        <a:t> </a:t>
                      </a:r>
                    </a:p>
                    <a:p>
                      <a:r>
                        <a:rPr lang="id-ID" dirty="0" smtClean="0"/>
                        <a:t>Gerry</a:t>
                      </a:r>
                      <a:r>
                        <a:rPr lang="id-ID" baseline="0" dirty="0" smtClean="0"/>
                        <a:t> said, “I did an English project </a:t>
                      </a:r>
                      <a:r>
                        <a:rPr lang="id-ID" b="1" baseline="0" dirty="0" smtClean="0">
                          <a:solidFill>
                            <a:srgbClr val="FF0000"/>
                          </a:solidFill>
                        </a:rPr>
                        <a:t>yesterday</a:t>
                      </a:r>
                      <a:r>
                        <a:rPr lang="id-ID" baseline="0" dirty="0" smtClean="0"/>
                        <a:t>.”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accent1"/>
                          </a:solidFill>
                        </a:rPr>
                        <a:t>The day before</a:t>
                      </a:r>
                    </a:p>
                    <a:p>
                      <a:r>
                        <a:rPr lang="id-ID" dirty="0" smtClean="0"/>
                        <a:t>Gerry said</a:t>
                      </a:r>
                      <a:r>
                        <a:rPr lang="id-ID" baseline="0" dirty="0" smtClean="0"/>
                        <a:t> that he had done an English project </a:t>
                      </a:r>
                      <a:r>
                        <a:rPr lang="id-ID" b="1" baseline="0" dirty="0" smtClean="0">
                          <a:solidFill>
                            <a:schemeClr val="accent1"/>
                          </a:solidFill>
                        </a:rPr>
                        <a:t>the day before</a:t>
                      </a:r>
                      <a:r>
                        <a:rPr lang="id-ID" baseline="0" dirty="0" smtClean="0">
                          <a:solidFill>
                            <a:schemeClr val="accent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1001805"/>
                  </a:ext>
                </a:extLst>
              </a:tr>
              <a:tr h="845395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rgbClr val="FF0000"/>
                          </a:solidFill>
                        </a:rPr>
                        <a:t>Tomorrow</a:t>
                      </a:r>
                      <a:r>
                        <a:rPr lang="id-ID" dirty="0" smtClean="0"/>
                        <a:t> </a:t>
                      </a:r>
                    </a:p>
                    <a:p>
                      <a:r>
                        <a:rPr lang="id-ID" dirty="0" smtClean="0"/>
                        <a:t>Rosie</a:t>
                      </a:r>
                      <a:r>
                        <a:rPr lang="id-ID" baseline="0" dirty="0" smtClean="0"/>
                        <a:t> said, “Richard will share his lunch </a:t>
                      </a:r>
                      <a:r>
                        <a:rPr lang="id-ID" b="1" baseline="0" dirty="0" smtClean="0">
                          <a:solidFill>
                            <a:srgbClr val="FF0000"/>
                          </a:solidFill>
                        </a:rPr>
                        <a:t>tomorrow</a:t>
                      </a:r>
                      <a:r>
                        <a:rPr lang="id-ID" baseline="0" dirty="0" smtClean="0"/>
                        <a:t>.”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accent1"/>
                          </a:solidFill>
                        </a:rPr>
                        <a:t>The next day</a:t>
                      </a:r>
                    </a:p>
                    <a:p>
                      <a:r>
                        <a:rPr lang="id-ID" dirty="0" smtClean="0"/>
                        <a:t>Rosie</a:t>
                      </a:r>
                      <a:r>
                        <a:rPr lang="id-ID" baseline="0" dirty="0" smtClean="0"/>
                        <a:t> said that Richard would share his lunch </a:t>
                      </a:r>
                      <a:r>
                        <a:rPr lang="id-ID" b="1" baseline="0" dirty="0" smtClean="0">
                          <a:solidFill>
                            <a:schemeClr val="accent1"/>
                          </a:solidFill>
                        </a:rPr>
                        <a:t>the next day. 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3759710"/>
                  </a:ext>
                </a:extLst>
              </a:tr>
              <a:tr h="845395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rgbClr val="FF0000"/>
                          </a:solidFill>
                        </a:rPr>
                        <a:t>Here</a:t>
                      </a:r>
                      <a:r>
                        <a:rPr lang="id-ID" dirty="0" smtClean="0"/>
                        <a:t> </a:t>
                      </a:r>
                    </a:p>
                    <a:p>
                      <a:r>
                        <a:rPr lang="id-ID" dirty="0" smtClean="0"/>
                        <a:t>Mom said, “I</a:t>
                      </a:r>
                      <a:r>
                        <a:rPr lang="id-ID" baseline="0" dirty="0" smtClean="0"/>
                        <a:t> put your clothes </a:t>
                      </a:r>
                      <a:r>
                        <a:rPr lang="id-ID" b="1" baseline="0" dirty="0" smtClean="0">
                          <a:solidFill>
                            <a:srgbClr val="FF0000"/>
                          </a:solidFill>
                        </a:rPr>
                        <a:t>here</a:t>
                      </a:r>
                      <a:r>
                        <a:rPr lang="id-ID" baseline="0" dirty="0" smtClean="0"/>
                        <a:t>.”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bg2"/>
                          </a:solidFill>
                        </a:rPr>
                        <a:t>There </a:t>
                      </a:r>
                    </a:p>
                    <a:p>
                      <a:r>
                        <a:rPr lang="id-ID" dirty="0" smtClean="0"/>
                        <a:t>Mom said that she put my</a:t>
                      </a:r>
                      <a:r>
                        <a:rPr lang="id-ID" baseline="0" dirty="0" smtClean="0"/>
                        <a:t> clothes </a:t>
                      </a:r>
                      <a:r>
                        <a:rPr lang="id-ID" b="1" baseline="0" dirty="0" smtClean="0">
                          <a:solidFill>
                            <a:schemeClr val="bg2"/>
                          </a:solidFill>
                        </a:rPr>
                        <a:t>there.</a:t>
                      </a:r>
                      <a:endParaRPr lang="en-US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8183055"/>
                  </a:ext>
                </a:extLst>
              </a:tr>
              <a:tr h="845395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rgbClr val="FF0000"/>
                          </a:solidFill>
                        </a:rPr>
                        <a:t>This month </a:t>
                      </a:r>
                    </a:p>
                    <a:p>
                      <a:r>
                        <a:rPr lang="id-ID" dirty="0" smtClean="0"/>
                        <a:t>Mr. Martin said, “You</a:t>
                      </a:r>
                      <a:r>
                        <a:rPr lang="id-ID" baseline="0" dirty="0" smtClean="0"/>
                        <a:t> are winning the brightest student </a:t>
                      </a:r>
                      <a:r>
                        <a:rPr lang="id-ID" b="1" baseline="0" dirty="0" smtClean="0">
                          <a:solidFill>
                            <a:srgbClr val="FF0000"/>
                          </a:solidFill>
                        </a:rPr>
                        <a:t>this</a:t>
                      </a:r>
                      <a:r>
                        <a:rPr lang="id-ID" baseline="0" dirty="0" smtClean="0"/>
                        <a:t> </a:t>
                      </a:r>
                      <a:r>
                        <a:rPr lang="id-ID" b="1" baseline="0" dirty="0" smtClean="0">
                          <a:solidFill>
                            <a:srgbClr val="FF0000"/>
                          </a:solidFill>
                        </a:rPr>
                        <a:t>month</a:t>
                      </a:r>
                      <a:r>
                        <a:rPr lang="id-ID" baseline="0" dirty="0" smtClean="0"/>
                        <a:t>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accent1"/>
                          </a:solidFill>
                        </a:rPr>
                        <a:t>That month</a:t>
                      </a:r>
                    </a:p>
                    <a:p>
                      <a:r>
                        <a:rPr lang="id-ID" dirty="0" smtClean="0"/>
                        <a:t>Mr. Martin said that I am winning the brightest</a:t>
                      </a:r>
                      <a:r>
                        <a:rPr lang="id-ID" baseline="0" dirty="0" smtClean="0"/>
                        <a:t> student </a:t>
                      </a:r>
                      <a:r>
                        <a:rPr lang="id-ID" b="1" baseline="0" dirty="0" smtClean="0">
                          <a:solidFill>
                            <a:schemeClr val="accent1"/>
                          </a:solidFill>
                        </a:rPr>
                        <a:t>that month. 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1954583"/>
                  </a:ext>
                </a:extLst>
              </a:tr>
            </a:tbl>
          </a:graphicData>
        </a:graphic>
      </p:graphicFrame>
      <p:sp>
        <p:nvSpPr>
          <p:cNvPr id="6" name="Curved Down Arrow 5"/>
          <p:cNvSpPr/>
          <p:nvPr/>
        </p:nvSpPr>
        <p:spPr>
          <a:xfrm>
            <a:off x="1575412" y="1707614"/>
            <a:ext cx="5056742" cy="815249"/>
          </a:xfrm>
          <a:prstGeom prst="curvedDownArrow">
            <a:avLst>
              <a:gd name="adj1" fmla="val 9037"/>
              <a:gd name="adj2" fmla="val 50000"/>
              <a:gd name="adj3" fmla="val 25000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>
            <a:off x="1575411" y="2611414"/>
            <a:ext cx="6279615" cy="815249"/>
          </a:xfrm>
          <a:prstGeom prst="curvedDownArrow">
            <a:avLst>
              <a:gd name="adj1" fmla="val 9037"/>
              <a:gd name="adj2" fmla="val 50000"/>
              <a:gd name="adj3" fmla="val 25000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1685578" y="3545644"/>
            <a:ext cx="6279615" cy="815249"/>
          </a:xfrm>
          <a:prstGeom prst="curvedDownArrow">
            <a:avLst>
              <a:gd name="adj1" fmla="val 9037"/>
              <a:gd name="adj2" fmla="val 50000"/>
              <a:gd name="adj3" fmla="val 25000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>
            <a:off x="4577289" y="4177699"/>
            <a:ext cx="5712465" cy="815249"/>
          </a:xfrm>
          <a:prstGeom prst="curvedDownArrow">
            <a:avLst>
              <a:gd name="adj1" fmla="val 9037"/>
              <a:gd name="adj2" fmla="val 50000"/>
              <a:gd name="adj3" fmla="val 25000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>
            <a:off x="3550885" y="5300525"/>
            <a:ext cx="5163457" cy="815249"/>
          </a:xfrm>
          <a:prstGeom prst="curvedDownArrow">
            <a:avLst>
              <a:gd name="adj1" fmla="val 9037"/>
              <a:gd name="adj2" fmla="val 50000"/>
              <a:gd name="adj3" fmla="val 25000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0758" y="6465213"/>
            <a:ext cx="5693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Swipe the page if you have finished reading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8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End of </a:t>
            </a:r>
            <a:r>
              <a:rPr lang="en-GB" dirty="0" smtClean="0"/>
              <a:t>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Click on the buttons </a:t>
            </a:r>
            <a:r>
              <a:rPr lang="id-ID" b="1" u="sng" dirty="0" smtClean="0"/>
              <a:t>on the left</a:t>
            </a:r>
            <a:r>
              <a:rPr lang="id-ID" dirty="0" smtClean="0"/>
              <a:t> to return to part which you want to review</a:t>
            </a:r>
          </a:p>
          <a:p>
            <a:r>
              <a:rPr lang="id-ID" dirty="0" smtClean="0"/>
              <a:t>Click on the button </a:t>
            </a:r>
            <a:r>
              <a:rPr lang="id-ID" b="1" u="sng" dirty="0" smtClean="0"/>
              <a:t>below</a:t>
            </a:r>
            <a:r>
              <a:rPr lang="id-ID" dirty="0" smtClean="0"/>
              <a:t> to continue to exercise. </a:t>
            </a:r>
            <a:endParaRPr lang="en-US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32203" y="1501100"/>
            <a:ext cx="2674503" cy="62796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Simple Present Tense</a:t>
            </a:r>
            <a:endParaRPr lang="en-US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132202" y="2248411"/>
            <a:ext cx="2674503" cy="62796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Present Continuous Tense</a:t>
            </a:r>
            <a:endParaRPr lang="en-US" dirty="0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32202" y="2995722"/>
            <a:ext cx="2674503" cy="62796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Simple Past Tense</a:t>
            </a:r>
            <a:endParaRPr lang="en-US" dirty="0"/>
          </a:p>
        </p:txBody>
      </p:sp>
      <p:sp>
        <p:nvSpPr>
          <p:cNvPr id="7" name="Rounded Rectangle 6">
            <a:hlinkClick r:id="rId5" action="ppaction://hlinksldjump"/>
          </p:cNvPr>
          <p:cNvSpPr/>
          <p:nvPr/>
        </p:nvSpPr>
        <p:spPr>
          <a:xfrm>
            <a:off x="132202" y="3743033"/>
            <a:ext cx="2674503" cy="62796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Past Continuous Tense</a:t>
            </a:r>
            <a:endParaRPr lang="en-US" dirty="0"/>
          </a:p>
        </p:txBody>
      </p:sp>
      <p:sp>
        <p:nvSpPr>
          <p:cNvPr id="8" name="Rounded Rectangle 7">
            <a:hlinkClick r:id="rId6" action="ppaction://hlinksldjump"/>
          </p:cNvPr>
          <p:cNvSpPr/>
          <p:nvPr/>
        </p:nvSpPr>
        <p:spPr>
          <a:xfrm>
            <a:off x="132201" y="4490344"/>
            <a:ext cx="2674503" cy="62796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Simple Future Tense</a:t>
            </a:r>
            <a:endParaRPr lang="en-US" dirty="0"/>
          </a:p>
        </p:txBody>
      </p:sp>
      <p:sp>
        <p:nvSpPr>
          <p:cNvPr id="10" name="Rounded Rectangle 9">
            <a:hlinkClick r:id="rId7" action="ppaction://hlinksldjump"/>
          </p:cNvPr>
          <p:cNvSpPr/>
          <p:nvPr/>
        </p:nvSpPr>
        <p:spPr>
          <a:xfrm>
            <a:off x="132200" y="5237655"/>
            <a:ext cx="2674503" cy="62796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Adverb of Time and Place</a:t>
            </a:r>
            <a:endParaRPr lang="en-US" dirty="0"/>
          </a:p>
        </p:txBody>
      </p:sp>
      <p:sp>
        <p:nvSpPr>
          <p:cNvPr id="11" name="Right Arrow 10">
            <a:hlinkClick r:id="rId8" action="ppaction://hlinksldjump"/>
          </p:cNvPr>
          <p:cNvSpPr/>
          <p:nvPr/>
        </p:nvSpPr>
        <p:spPr>
          <a:xfrm>
            <a:off x="7788925" y="4070836"/>
            <a:ext cx="3128790" cy="1047469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EXERCISE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80758" y="6465213"/>
            <a:ext cx="524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CLICK ON THE BUTTON, DO NOT SWIPE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8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id-ID" dirty="0" smtClean="0"/>
              <a:t>Read the sentence on the top of the page.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d-ID" dirty="0" smtClean="0"/>
              <a:t>Choose the correct answer.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d-ID" dirty="0" smtClean="0"/>
              <a:t>Click on it.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d-ID" dirty="0" smtClean="0"/>
              <a:t>If it is wrong, click		 and repeat the sentence.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d-ID" dirty="0" smtClean="0"/>
              <a:t>If it is correct, click 		and continue to the next exercise.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d-ID" dirty="0" smtClean="0"/>
              <a:t>Good luck.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urved Left Arrow 4"/>
          <p:cNvSpPr/>
          <p:nvPr/>
        </p:nvSpPr>
        <p:spPr>
          <a:xfrm>
            <a:off x="3701669" y="3635566"/>
            <a:ext cx="605928" cy="385589"/>
          </a:xfrm>
          <a:prstGeom prst="curvedLeftArrow">
            <a:avLst/>
          </a:prstGeom>
          <a:solidFill>
            <a:srgbClr val="E84C22"/>
          </a:solidFill>
          <a:ln w="19050" cap="rnd" cmpd="sng" algn="ctr">
            <a:solidFill>
              <a:srgbClr val="E84C2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Curved Left Arrow 6"/>
          <p:cNvSpPr/>
          <p:nvPr/>
        </p:nvSpPr>
        <p:spPr>
          <a:xfrm rot="10800000">
            <a:off x="3701669" y="4222323"/>
            <a:ext cx="605927" cy="429660"/>
          </a:xfrm>
          <a:prstGeom prst="curvedLeftArrow">
            <a:avLst/>
          </a:prstGeom>
          <a:solidFill>
            <a:srgbClr val="90C226"/>
          </a:solid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0758" y="6465213"/>
            <a:ext cx="5693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Swipe the page if you have finished reading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9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ppt/theme/theme2.xml><?xml version="1.0" encoding="utf-8"?>
<a:theme xmlns:a="http://schemas.openxmlformats.org/drawingml/2006/main" name="1_Feathered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ppt/theme/theme3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I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6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129</TotalTime>
  <Words>759</Words>
  <Application>Microsoft Office PowerPoint</Application>
  <PresentationFormat>Widescreen</PresentationFormat>
  <Paragraphs>142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47" baseType="lpstr">
      <vt:lpstr>Arial</vt:lpstr>
      <vt:lpstr>Arial Black</vt:lpstr>
      <vt:lpstr>Calibri</vt:lpstr>
      <vt:lpstr>Century Gothic</vt:lpstr>
      <vt:lpstr>Century Schoolbook</vt:lpstr>
      <vt:lpstr>Corbel</vt:lpstr>
      <vt:lpstr>Rockwell Extra Bold</vt:lpstr>
      <vt:lpstr>Times New Roman</vt:lpstr>
      <vt:lpstr>Trebuchet MS</vt:lpstr>
      <vt:lpstr>Tw Cen MT</vt:lpstr>
      <vt:lpstr>Tw Cen MT Condensed</vt:lpstr>
      <vt:lpstr>Wingdings</vt:lpstr>
      <vt:lpstr>Wingdings 3</vt:lpstr>
      <vt:lpstr>Feathered</vt:lpstr>
      <vt:lpstr>1_Feathered</vt:lpstr>
      <vt:lpstr>Facet</vt:lpstr>
      <vt:lpstr>Ion</vt:lpstr>
      <vt:lpstr>Integral</vt:lpstr>
      <vt:lpstr>1_Facet</vt:lpstr>
      <vt:lpstr>Direct and  Indirect Speech </vt:lpstr>
      <vt:lpstr>Simple Present Tense</vt:lpstr>
      <vt:lpstr>Present Continuous Tense</vt:lpstr>
      <vt:lpstr>Simple Past Tense</vt:lpstr>
      <vt:lpstr>Past Continuous Tense</vt:lpstr>
      <vt:lpstr>Simple Future Tense</vt:lpstr>
      <vt:lpstr>The use of Adverb of time and Adverb of place</vt:lpstr>
      <vt:lpstr>End of presentation</vt:lpstr>
      <vt:lpstr>exercise</vt:lpstr>
      <vt:lpstr>PowerPoint Presentation</vt:lpstr>
      <vt:lpstr>Sorry, it’s wrong </vt:lpstr>
      <vt:lpstr>Yup, it’s correct </vt:lpstr>
      <vt:lpstr>PowerPoint Presentation</vt:lpstr>
      <vt:lpstr>Sorry, it’s wrong </vt:lpstr>
      <vt:lpstr>Yup, it’s correct </vt:lpstr>
      <vt:lpstr>PowerPoint Presentation</vt:lpstr>
      <vt:lpstr>Sorry, it’s wrong </vt:lpstr>
      <vt:lpstr>Yup, it’s correct </vt:lpstr>
      <vt:lpstr>PowerPoint Presentation</vt:lpstr>
      <vt:lpstr>Sorry, it’s wrong </vt:lpstr>
      <vt:lpstr>Yup, it’s correct </vt:lpstr>
      <vt:lpstr>PowerPoint Presentation</vt:lpstr>
      <vt:lpstr>Sorry, it’s wrong </vt:lpstr>
      <vt:lpstr>Yup, it’s correct </vt:lpstr>
      <vt:lpstr>PowerPoint Presentation</vt:lpstr>
      <vt:lpstr>Sorry, it’s wrong </vt:lpstr>
      <vt:lpstr>Yup, it’s correct 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and  Indirect Speech</dc:title>
  <dc:creator>martinus sudartomo</dc:creator>
  <cp:lastModifiedBy>Hp Probook</cp:lastModifiedBy>
  <cp:revision>126</cp:revision>
  <dcterms:created xsi:type="dcterms:W3CDTF">2016-01-08T01:31:27Z</dcterms:created>
  <dcterms:modified xsi:type="dcterms:W3CDTF">2020-04-28T21:18:13Z</dcterms:modified>
</cp:coreProperties>
</file>