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BCEB50D-6B4C-44A8-8177-686FC7C567F3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7DA9CA-29C4-497D-8BED-FADB7E42DA9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Food-Countable and uncountable nouns</a:t>
            </a:r>
          </a:p>
          <a:p>
            <a:r>
              <a:rPr lang="sr-Latn-RS" sz="2400" dirty="0" smtClean="0"/>
              <a:t>Revision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Engleski jezik</a:t>
            </a:r>
            <a:br>
              <a:rPr lang="sr-Latn-RS" dirty="0" smtClean="0"/>
            </a:br>
            <a:r>
              <a:rPr lang="sr-Latn-RS" sz="1800" dirty="0" smtClean="0"/>
              <a:t>V razred-</a:t>
            </a:r>
            <a:r>
              <a:rPr lang="sr-Latn-RS" sz="1800" dirty="0"/>
              <a:t>u</a:t>
            </a:r>
            <a:r>
              <a:rPr lang="sr-Latn-RS" sz="1800" dirty="0" smtClean="0"/>
              <a:t>čenje na daljinu-lekcija1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A, AN, THE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sr-Latn-RS" sz="2400" dirty="0" smtClean="0"/>
              <a:t>Kao što smo već rekli </a:t>
            </a:r>
            <a:r>
              <a:rPr lang="sr-Latn-RS" sz="2400" dirty="0" smtClean="0">
                <a:solidFill>
                  <a:srgbClr val="FF0000"/>
                </a:solidFill>
              </a:rPr>
              <a:t>A / AN </a:t>
            </a:r>
            <a:r>
              <a:rPr lang="sr-Latn-RS" sz="2400" dirty="0" smtClean="0"/>
              <a:t>je neodređeni član. Kako mu samo ime kaže, on stoji ispred imenice koja nije određena, nije nam poznata, spominjemo je po prvi put.</a:t>
            </a:r>
          </a:p>
          <a:p>
            <a:r>
              <a:rPr lang="sr-Latn-RS" sz="2400" dirty="0" smtClean="0">
                <a:solidFill>
                  <a:srgbClr val="FF0000"/>
                </a:solidFill>
              </a:rPr>
              <a:t>THE </a:t>
            </a:r>
            <a:r>
              <a:rPr lang="sr-Latn-RS" sz="2400" dirty="0" smtClean="0"/>
              <a:t> je određeni član i stoji ispred imenice koju smo već pre toga spominjali  ili ispred nečega što nam je poznato.</a:t>
            </a:r>
          </a:p>
          <a:p>
            <a:pPr marL="0" indent="0">
              <a:buNone/>
            </a:pPr>
            <a:r>
              <a:rPr lang="sr-Latn-RS" sz="2400" dirty="0" smtClean="0">
                <a:solidFill>
                  <a:srgbClr val="FF0000"/>
                </a:solidFill>
              </a:rPr>
              <a:t>    </a:t>
            </a:r>
            <a:r>
              <a:rPr lang="sr-Latn-RS" sz="2400" dirty="0" smtClean="0"/>
              <a:t>Na primer:</a:t>
            </a:r>
          </a:p>
          <a:p>
            <a:pPr marL="0" indent="0">
              <a:buNone/>
            </a:pPr>
            <a:r>
              <a:rPr lang="sr-Latn-RS" sz="2400" dirty="0"/>
              <a:t> </a:t>
            </a:r>
            <a:r>
              <a:rPr lang="sr-Latn-RS" sz="2400" dirty="0" smtClean="0"/>
              <a:t>    </a:t>
            </a:r>
          </a:p>
          <a:p>
            <a:pPr marL="0" indent="0">
              <a:buNone/>
            </a:pPr>
            <a:r>
              <a:rPr lang="sr-Latn-RS" sz="2400" dirty="0"/>
              <a:t> </a:t>
            </a:r>
            <a:r>
              <a:rPr lang="sr-Latn-RS" sz="2400" dirty="0" smtClean="0"/>
              <a:t>    There is </a:t>
            </a:r>
            <a:r>
              <a:rPr lang="sr-Latn-RS" sz="2400" dirty="0" smtClean="0">
                <a:solidFill>
                  <a:srgbClr val="FF0000"/>
                </a:solidFill>
              </a:rPr>
              <a:t>an</a:t>
            </a:r>
            <a:r>
              <a:rPr lang="sr-Latn-RS" sz="2400" dirty="0" smtClean="0"/>
              <a:t>  apple on the table. </a:t>
            </a:r>
            <a:r>
              <a:rPr lang="sr-Latn-RS" sz="2400" dirty="0" smtClean="0">
                <a:solidFill>
                  <a:srgbClr val="FF0000"/>
                </a:solidFill>
              </a:rPr>
              <a:t>The</a:t>
            </a:r>
            <a:r>
              <a:rPr lang="sr-Latn-RS" sz="2400" dirty="0" smtClean="0"/>
              <a:t>   apple is red.</a:t>
            </a:r>
          </a:p>
          <a:p>
            <a:pPr marL="0" indent="0">
              <a:buNone/>
            </a:pPr>
            <a:r>
              <a:rPr lang="sr-Latn-RS" sz="2000" dirty="0" smtClean="0"/>
              <a:t>Kada prvi put spominjemo jabuku, ne znamo o kojoj jabuci je reč pa kažemo an apple. Sledećeg puta ispred apple stoji određeni član the jer sada znamo o kojoj jabuci je reč.</a:t>
            </a:r>
            <a:endParaRPr lang="sr-Latn-RS" sz="2000" dirty="0"/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50590" y="4293096"/>
            <a:ext cx="489161" cy="6480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88024" y="4437112"/>
            <a:ext cx="864096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Exercise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400" b="1" dirty="0"/>
              <a:t>Complete the text. Use </a:t>
            </a:r>
            <a:r>
              <a:rPr lang="en-US" sz="2400" b="1" i="1" dirty="0"/>
              <a:t>a</a:t>
            </a:r>
            <a:r>
              <a:rPr lang="en-US" sz="2400" b="1" dirty="0"/>
              <a:t>, </a:t>
            </a:r>
            <a:r>
              <a:rPr lang="en-US" sz="2400" b="1" i="1" dirty="0"/>
              <a:t>some</a:t>
            </a:r>
            <a:r>
              <a:rPr lang="en-US" sz="2400" b="1" dirty="0"/>
              <a:t> or </a:t>
            </a:r>
            <a:r>
              <a:rPr lang="en-US" sz="2400" b="1" i="1" dirty="0"/>
              <a:t>the</a:t>
            </a:r>
            <a:r>
              <a:rPr lang="en-US" sz="2400" b="1" dirty="0" smtClean="0"/>
              <a:t>.</a:t>
            </a:r>
            <a:endParaRPr lang="sr-Latn-RS" sz="2400" b="1" dirty="0" smtClean="0"/>
          </a:p>
          <a:p>
            <a:pPr marL="0" lvl="0" indent="0">
              <a:buNone/>
            </a:pPr>
            <a:endParaRPr lang="sr-Latn-RS" sz="2400" b="1" dirty="0" smtClean="0"/>
          </a:p>
          <a:p>
            <a:pPr marL="0" indent="0">
              <a:buNone/>
            </a:pPr>
            <a:r>
              <a:rPr lang="en-US" sz="2400" dirty="0" smtClean="0"/>
              <a:t>I </a:t>
            </a:r>
            <a:r>
              <a:rPr lang="en-US" sz="2400" dirty="0"/>
              <a:t>went to a restaurant yesterday for lunch. </a:t>
            </a:r>
            <a:r>
              <a:rPr lang="en-US" sz="2400" dirty="0" smtClean="0"/>
              <a:t>(</a:t>
            </a:r>
            <a:r>
              <a:rPr lang="sr-Latn-RS" sz="2400" dirty="0" smtClean="0"/>
              <a:t>1</a:t>
            </a:r>
            <a:r>
              <a:rPr lang="en-US" sz="2400" dirty="0" smtClean="0"/>
              <a:t>) </a:t>
            </a:r>
            <a:r>
              <a:rPr lang="en-US" sz="2400" dirty="0"/>
              <a:t>_______ restaurant was full, so I waited fifteen minutes for </a:t>
            </a:r>
            <a:r>
              <a:rPr lang="en-US" sz="2400" dirty="0" smtClean="0"/>
              <a:t>(</a:t>
            </a:r>
            <a:r>
              <a:rPr lang="sr-Latn-RS" sz="2400" dirty="0" smtClean="0"/>
              <a:t>2</a:t>
            </a:r>
            <a:r>
              <a:rPr lang="en-US" sz="2400" dirty="0" smtClean="0"/>
              <a:t>) </a:t>
            </a:r>
            <a:r>
              <a:rPr lang="en-US" sz="2400" dirty="0" smtClean="0"/>
              <a:t>_______ </a:t>
            </a:r>
            <a:r>
              <a:rPr lang="en-US" sz="2400" dirty="0"/>
              <a:t>table. I ordered </a:t>
            </a:r>
            <a:r>
              <a:rPr lang="en-US" sz="2400" dirty="0" smtClean="0"/>
              <a:t>(</a:t>
            </a:r>
            <a:r>
              <a:rPr lang="sr-Latn-RS" sz="2400" dirty="0" smtClean="0"/>
              <a:t>3</a:t>
            </a:r>
            <a:r>
              <a:rPr lang="en-US" sz="2400" dirty="0" smtClean="0"/>
              <a:t>) </a:t>
            </a:r>
            <a:r>
              <a:rPr lang="en-US" sz="2400" dirty="0"/>
              <a:t>_______ soup and </a:t>
            </a:r>
            <a:r>
              <a:rPr lang="en-US" sz="2400" dirty="0" smtClean="0"/>
              <a:t>(</a:t>
            </a:r>
            <a:r>
              <a:rPr lang="sr-Latn-RS" sz="2400" dirty="0" smtClean="0"/>
              <a:t>4</a:t>
            </a:r>
            <a:r>
              <a:rPr lang="en-US" sz="2400" dirty="0" smtClean="0"/>
              <a:t>) </a:t>
            </a:r>
            <a:r>
              <a:rPr lang="en-US" sz="2400" dirty="0"/>
              <a:t>_______ hamburger. </a:t>
            </a:r>
            <a:r>
              <a:rPr lang="en-US" sz="2400" dirty="0" smtClean="0"/>
              <a:t>(</a:t>
            </a:r>
            <a:r>
              <a:rPr lang="sr-Latn-RS" sz="2400" dirty="0" smtClean="0"/>
              <a:t>5</a:t>
            </a:r>
            <a:r>
              <a:rPr lang="en-US" sz="2400" dirty="0" smtClean="0"/>
              <a:t>) </a:t>
            </a:r>
            <a:r>
              <a:rPr lang="en-US" sz="2400" dirty="0"/>
              <a:t>_______ soup was cold and </a:t>
            </a:r>
            <a:r>
              <a:rPr lang="en-US" sz="2400" dirty="0" smtClean="0"/>
              <a:t>(</a:t>
            </a:r>
            <a:r>
              <a:rPr lang="sr-Latn-RS" sz="2400" dirty="0" smtClean="0"/>
              <a:t>6</a:t>
            </a:r>
            <a:r>
              <a:rPr lang="en-US" sz="2400" dirty="0" smtClean="0"/>
              <a:t>) </a:t>
            </a:r>
            <a:r>
              <a:rPr lang="en-US" sz="2400" dirty="0"/>
              <a:t>_______ hamburger was awful!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 FEW/ A LITTLE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>
                <a:solidFill>
                  <a:srgbClr val="FF0000"/>
                </a:solidFill>
              </a:rPr>
              <a:t>A FEW </a:t>
            </a:r>
            <a:r>
              <a:rPr lang="sr-Latn-RS" sz="2400" dirty="0" smtClean="0"/>
              <a:t>se upotrebljava ispred brojivih imenica u množini i znači nekoliko.</a:t>
            </a:r>
          </a:p>
          <a:p>
            <a:endParaRPr lang="sr-Latn-RS" sz="2400" dirty="0" smtClean="0"/>
          </a:p>
          <a:p>
            <a:pPr marL="0" indent="0">
              <a:buNone/>
            </a:pPr>
            <a:r>
              <a:rPr lang="sr-Latn-RS" sz="2400" dirty="0"/>
              <a:t> </a:t>
            </a:r>
            <a:r>
              <a:rPr lang="sr-Latn-RS" sz="2400" dirty="0" smtClean="0"/>
              <a:t>   There are </a:t>
            </a:r>
            <a:r>
              <a:rPr lang="sr-Latn-RS" sz="2400" dirty="0" smtClean="0">
                <a:solidFill>
                  <a:srgbClr val="FF0000"/>
                </a:solidFill>
              </a:rPr>
              <a:t>a few </a:t>
            </a:r>
            <a:r>
              <a:rPr lang="sr-Latn-RS" sz="2400" u="sng" dirty="0" smtClean="0"/>
              <a:t>books</a:t>
            </a:r>
            <a:r>
              <a:rPr lang="sr-Latn-RS" sz="2400" dirty="0" smtClean="0"/>
              <a:t> in by schoolbag.</a:t>
            </a:r>
          </a:p>
          <a:p>
            <a:pPr marL="0" indent="0">
              <a:buNone/>
            </a:pPr>
            <a:endParaRPr lang="sr-Latn-RS" sz="2400" dirty="0"/>
          </a:p>
          <a:p>
            <a:r>
              <a:rPr lang="sr-Latn-RS" sz="2400" dirty="0" smtClean="0">
                <a:solidFill>
                  <a:srgbClr val="FF0000"/>
                </a:solidFill>
              </a:rPr>
              <a:t>A LITTLE </a:t>
            </a:r>
            <a:r>
              <a:rPr lang="sr-Latn-RS" sz="2400" dirty="0" smtClean="0"/>
              <a:t>se upotrebljava ispred nebrojivih imenica i znači malo.</a:t>
            </a:r>
          </a:p>
          <a:p>
            <a:endParaRPr lang="sr-Latn-RS" sz="2400" dirty="0"/>
          </a:p>
          <a:p>
            <a:pPr marL="0" indent="0">
              <a:buNone/>
            </a:pPr>
            <a:r>
              <a:rPr lang="sr-Latn-RS" sz="2400" dirty="0" smtClean="0"/>
              <a:t>    There is </a:t>
            </a:r>
            <a:r>
              <a:rPr lang="sr-Latn-RS" sz="2400" dirty="0" smtClean="0">
                <a:solidFill>
                  <a:srgbClr val="FF0000"/>
                </a:solidFill>
              </a:rPr>
              <a:t>a little </a:t>
            </a:r>
            <a:r>
              <a:rPr lang="sr-Latn-RS" sz="2400" u="sng" dirty="0" smtClean="0"/>
              <a:t>salt</a:t>
            </a:r>
            <a:r>
              <a:rPr lang="sr-Latn-RS" sz="2400" dirty="0" smtClean="0"/>
              <a:t> in my meal.</a:t>
            </a:r>
          </a:p>
          <a:p>
            <a:endParaRPr lang="sr-Latn-R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5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Exercise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400" b="1" dirty="0"/>
              <a:t>Complete the sentences. Use </a:t>
            </a:r>
            <a:r>
              <a:rPr lang="en-US" sz="2400" b="1" i="1" dirty="0"/>
              <a:t>a little</a:t>
            </a:r>
            <a:r>
              <a:rPr lang="en-US" sz="2400" b="1" dirty="0"/>
              <a:t> or </a:t>
            </a:r>
            <a:r>
              <a:rPr lang="en-US" sz="2400" b="1" i="1" dirty="0"/>
              <a:t>a few</a:t>
            </a:r>
            <a:r>
              <a:rPr lang="en-US" sz="2400" b="1" dirty="0"/>
              <a:t>.</a:t>
            </a:r>
            <a:br>
              <a:rPr lang="en-US" sz="2400" b="1" dirty="0"/>
            </a:br>
            <a:endParaRPr lang="en-US" sz="2400" b="1" dirty="0"/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There’s _______ cheese.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There are _______ sausages in the fridge.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We need _______ milk.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We need _______ tomatoes.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Put ________ cream in a bowl.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There are only _______ tins of dog food left.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sz="1800" dirty="0" smtClean="0"/>
              <a:t>Dragi petaci, u ovoj prezentaciji obnovićemo brojive i nebrojive imenice (COUNTABLE and UNCOUNTABLE NOUNS), upotrebu članova (A, AN, THE), upotrebu SOME i ANY</a:t>
            </a:r>
            <a:r>
              <a:rPr lang="sr-Latn-RS" sz="1800" dirty="0" smtClean="0"/>
              <a:t>, A LITTLE i A FEW </a:t>
            </a:r>
            <a:r>
              <a:rPr lang="sr-Latn-RS" sz="1800" dirty="0" smtClean="0"/>
              <a:t>kao i HOW MUCH i HOW MANY.</a:t>
            </a:r>
          </a:p>
          <a:p>
            <a:r>
              <a:rPr lang="sr-Latn-RS" sz="1800" dirty="0" smtClean="0"/>
              <a:t>Oni koji su to već zapisali u svojim sveskama, ne moraju ponovo, dovoljno je samo da pročitaju. Oni koji nemaju zapisano, neka to prepišu sa slajdova. </a:t>
            </a:r>
          </a:p>
          <a:p>
            <a:r>
              <a:rPr lang="sr-Latn-RS" sz="1800" dirty="0" smtClean="0"/>
              <a:t>Vežbanja koje vam budemo dali, možete uraditi u svojim sveskama. Rešenja će vam biti data u posebnom dokumentu pa ih možete proveriti.</a:t>
            </a:r>
          </a:p>
          <a:p>
            <a:r>
              <a:rPr lang="sr-Latn-RS" sz="1800" dirty="0" smtClean="0"/>
              <a:t>Ovo je lekcija i zadaci koje treba da uradite u nerednih 7 dana. Posle toga ćete dobiti nove.</a:t>
            </a:r>
          </a:p>
          <a:p>
            <a:r>
              <a:rPr lang="sr-Latn-RS" sz="1800" dirty="0" smtClean="0"/>
              <a:t>Osim ovih zadataka iz prezentacije, uradićete 54. stranu iz udžbenika i 42. i 43. stranu iz radne sveske.</a:t>
            </a:r>
          </a:p>
          <a:p>
            <a:endParaRPr lang="sr-Latn-RS" sz="1800" dirty="0"/>
          </a:p>
          <a:p>
            <a:endParaRPr lang="sr-Latn-RS" sz="1800" dirty="0" smtClean="0"/>
          </a:p>
          <a:p>
            <a:pPr marL="0" indent="0">
              <a:buNone/>
            </a:pPr>
            <a:r>
              <a:rPr lang="sr-Latn-RS" sz="1800" dirty="0" smtClean="0"/>
              <a:t>                                                         Nastavnice Anita Đurić i Zorana Orta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4900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Countable and uncountable nouns</a:t>
            </a:r>
            <a:br>
              <a:rPr lang="sr-Latn-RS" dirty="0" smtClean="0"/>
            </a:br>
            <a:r>
              <a:rPr lang="sr-Latn-RS" dirty="0" smtClean="0"/>
              <a:t>(Brojive i nebrojive imenice)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sr-Latn-RS" sz="2400" i="1" dirty="0" smtClean="0"/>
              <a:t>Brojive imenice </a:t>
            </a:r>
            <a:r>
              <a:rPr lang="sr-Latn-RS" sz="2400" dirty="0" smtClean="0"/>
              <a:t>(countable nouns) su one koje možemo izbrojati</a:t>
            </a:r>
          </a:p>
          <a:p>
            <a:pPr marL="0" indent="0">
              <a:buNone/>
            </a:pPr>
            <a:r>
              <a:rPr lang="sr-Latn-RS" sz="2400" dirty="0"/>
              <a:t> </a:t>
            </a:r>
            <a:r>
              <a:rPr lang="sr-Latn-RS" sz="2400" dirty="0" smtClean="0"/>
              <a:t>            one </a:t>
            </a:r>
            <a:r>
              <a:rPr lang="sr-Latn-RS" sz="2400" dirty="0" smtClean="0">
                <a:solidFill>
                  <a:srgbClr val="FF0000"/>
                </a:solidFill>
              </a:rPr>
              <a:t>apple</a:t>
            </a:r>
            <a:r>
              <a:rPr lang="sr-Latn-RS" sz="2400" dirty="0" smtClean="0"/>
              <a:t>   -  three </a:t>
            </a:r>
            <a:r>
              <a:rPr lang="sr-Latn-RS" sz="2400" dirty="0" smtClean="0">
                <a:solidFill>
                  <a:srgbClr val="FF0000"/>
                </a:solidFill>
              </a:rPr>
              <a:t>apples</a:t>
            </a:r>
          </a:p>
          <a:p>
            <a:pPr marL="0" indent="0">
              <a:buNone/>
            </a:pPr>
            <a:r>
              <a:rPr lang="sr-Latn-RS" sz="2400" dirty="0" smtClean="0"/>
              <a:t>     Dakle, one imaju i jedninu i množinu.</a:t>
            </a:r>
          </a:p>
          <a:p>
            <a:pPr marL="0" indent="0">
              <a:buNone/>
            </a:pPr>
            <a:endParaRPr lang="sr-Latn-RS" sz="2400" dirty="0" smtClean="0"/>
          </a:p>
          <a:p>
            <a:r>
              <a:rPr lang="sr-Latn-RS" sz="2400" i="1" dirty="0" smtClean="0"/>
              <a:t>Nebrojive imenice </a:t>
            </a:r>
            <a:r>
              <a:rPr lang="sr-Latn-RS" sz="2400" dirty="0" smtClean="0"/>
              <a:t>(uncountable nouns) su one koje ne možemo izbrojati. One imaju samo jedninu.</a:t>
            </a:r>
          </a:p>
          <a:p>
            <a:pPr marL="0" indent="0">
              <a:buNone/>
            </a:pPr>
            <a:r>
              <a:rPr lang="sr-Latn-RS" sz="2400" dirty="0" smtClean="0"/>
              <a:t>             </a:t>
            </a:r>
            <a:r>
              <a:rPr lang="sr-Latn-RS" sz="2400" dirty="0" smtClean="0">
                <a:solidFill>
                  <a:srgbClr val="FF0000"/>
                </a:solidFill>
              </a:rPr>
              <a:t>water, sugar, meat, salt, cheese, coffee.</a:t>
            </a:r>
            <a:r>
              <a:rPr lang="sr-Latn-RS" sz="2400" dirty="0" smtClean="0"/>
              <a:t>....</a:t>
            </a:r>
          </a:p>
          <a:p>
            <a:pPr marL="0" indent="0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</a:t>
            </a:r>
            <a:r>
              <a:rPr lang="sr-Latn-RS" sz="2000" dirty="0" smtClean="0"/>
              <a:t>     </a:t>
            </a:r>
          </a:p>
          <a:p>
            <a:pPr marL="0" indent="0">
              <a:buNone/>
            </a:pP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       </a:t>
            </a:r>
            <a:r>
              <a:rPr lang="sr-Latn-RS" sz="2000" dirty="0" smtClean="0">
                <a:solidFill>
                  <a:srgbClr val="FF0000"/>
                </a:solidFill>
              </a:rPr>
              <a:t>waters               sugars         meats     ....</a:t>
            </a:r>
            <a:endParaRPr lang="sr-Latn-R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   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99592" y="5141738"/>
            <a:ext cx="864096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99592" y="5141738"/>
            <a:ext cx="576064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55776" y="5141738"/>
            <a:ext cx="792088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627784" y="5141738"/>
            <a:ext cx="72008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51920" y="5141738"/>
            <a:ext cx="792088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995936" y="5141738"/>
            <a:ext cx="504056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9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/>
              <a:t>Are these nouns countable (C) or uncountable(U)?</a:t>
            </a:r>
          </a:p>
          <a:p>
            <a:pPr marL="0" indent="0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 banana, chicken, sandwich, sausage, carrot, pepper, butter, potatoe,               </a:t>
            </a:r>
          </a:p>
          <a:p>
            <a:pPr marL="0" indent="0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 mushroom, lemon, milk, juice, bread, onion, sugar, yoghurt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033621"/>
              </p:ext>
            </p:extLst>
          </p:nvPr>
        </p:nvGraphicFramePr>
        <p:xfrm>
          <a:off x="1331640" y="3140968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Countable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Uncountable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6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/>
              <a:t>Imenice koje su nebrojive, možemo izbrojati ukoliko ispred njih stavimo imenicu koja je brojiva. Na primer:</a:t>
            </a:r>
          </a:p>
          <a:p>
            <a:pPr marL="0" indent="0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   </a:t>
            </a:r>
            <a:r>
              <a:rPr lang="sr-Latn-RS" sz="2000" dirty="0" smtClean="0">
                <a:solidFill>
                  <a:srgbClr val="FF0000"/>
                </a:solidFill>
              </a:rPr>
              <a:t>BREAD </a:t>
            </a:r>
            <a:r>
              <a:rPr lang="sr-Latn-RS" sz="2000" dirty="0" smtClean="0"/>
              <a:t>je</a:t>
            </a:r>
            <a:r>
              <a:rPr lang="sr-Latn-RS" sz="2000" dirty="0" smtClean="0">
                <a:solidFill>
                  <a:srgbClr val="FF0000"/>
                </a:solidFill>
              </a:rPr>
              <a:t> </a:t>
            </a:r>
            <a:r>
              <a:rPr lang="sr-Latn-RS" sz="2000" dirty="0" smtClean="0"/>
              <a:t>nebrojiva imenica, ali ukoliko kažemo </a:t>
            </a:r>
          </a:p>
          <a:p>
            <a:pPr marL="0" indent="0">
              <a:buNone/>
            </a:pP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   A LOAF OF BREAD, </a:t>
            </a:r>
            <a:r>
              <a:rPr lang="sr-Latn-RS" sz="2000" dirty="0" smtClean="0"/>
              <a:t>onda možemo reći i </a:t>
            </a:r>
            <a:r>
              <a:rPr lang="sr-Latn-RS" sz="2000" dirty="0" smtClean="0">
                <a:solidFill>
                  <a:srgbClr val="FF0000"/>
                </a:solidFill>
              </a:rPr>
              <a:t>TWO LOAVES OF BREAD </a:t>
            </a:r>
          </a:p>
          <a:p>
            <a:pPr marL="0" indent="0">
              <a:buNone/>
            </a:pP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   </a:t>
            </a:r>
            <a:r>
              <a:rPr lang="sr-Latn-RS" sz="2000" dirty="0" smtClean="0"/>
              <a:t>čime brojimo vekne hleba.</a:t>
            </a:r>
          </a:p>
          <a:p>
            <a:r>
              <a:rPr lang="sr-Latn-RS" sz="2000" dirty="0" smtClean="0"/>
              <a:t>Ostali primeri za ovo su:</a:t>
            </a:r>
          </a:p>
          <a:p>
            <a:pPr marL="0" indent="0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    </a:t>
            </a:r>
            <a:r>
              <a:rPr lang="sr-Latn-RS" sz="2000" dirty="0" smtClean="0">
                <a:solidFill>
                  <a:srgbClr val="FF0000"/>
                </a:solidFill>
              </a:rPr>
              <a:t>A TIN OF TUNA</a:t>
            </a:r>
          </a:p>
          <a:p>
            <a:pPr marL="0" indent="0">
              <a:buNone/>
            </a:pP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    A BAR OF CHOCOLATE</a:t>
            </a:r>
          </a:p>
          <a:p>
            <a:pPr marL="0" indent="0">
              <a:buNone/>
            </a:pP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    A CARTON OF MILK</a:t>
            </a:r>
          </a:p>
          <a:p>
            <a:pPr marL="0" indent="0">
              <a:buNone/>
            </a:pP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    A POT OF YOGHURT</a:t>
            </a:r>
          </a:p>
          <a:p>
            <a:pPr marL="0" indent="0">
              <a:buNone/>
            </a:pP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37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A, AN, SOME, 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2000" dirty="0" smtClean="0">
                <a:solidFill>
                  <a:srgbClr val="FF0000"/>
                </a:solidFill>
              </a:rPr>
              <a:t>A / AN </a:t>
            </a:r>
            <a:r>
              <a:rPr lang="sr-Latn-RS" sz="2000" dirty="0" smtClean="0"/>
              <a:t>je neodređeni član. On može da stoji samo ispred brojivih imenica u jednini. </a:t>
            </a:r>
            <a:endParaRPr lang="sr-Latn-RS" sz="2000" dirty="0"/>
          </a:p>
          <a:p>
            <a:pPr marL="0" indent="0">
              <a:buNone/>
            </a:pPr>
            <a:r>
              <a:rPr lang="sr-Latn-RS" sz="2000" dirty="0" smtClean="0">
                <a:solidFill>
                  <a:srgbClr val="FF0000"/>
                </a:solidFill>
              </a:rPr>
              <a:t>    A-</a:t>
            </a:r>
            <a:r>
              <a:rPr lang="sr-Latn-RS" sz="2000" dirty="0" smtClean="0"/>
              <a:t>stoji ispred reči koje počinju suglasnikom  (</a:t>
            </a:r>
            <a:r>
              <a:rPr lang="sr-Latn-RS" sz="2000" dirty="0" smtClean="0">
                <a:solidFill>
                  <a:srgbClr val="FF0000"/>
                </a:solidFill>
              </a:rPr>
              <a:t>a banana</a:t>
            </a:r>
            <a:r>
              <a:rPr lang="sr-Latn-RS" sz="2000" dirty="0" smtClean="0"/>
              <a:t>)</a:t>
            </a:r>
          </a:p>
          <a:p>
            <a:pPr marL="0" indent="0">
              <a:buNone/>
            </a:pPr>
            <a:r>
              <a:rPr lang="sr-Latn-RS" sz="2000" dirty="0" smtClean="0">
                <a:solidFill>
                  <a:srgbClr val="FF0000"/>
                </a:solidFill>
              </a:rPr>
              <a:t>    AN</a:t>
            </a:r>
            <a:r>
              <a:rPr lang="sr-Latn-RS" sz="2000" dirty="0" smtClean="0"/>
              <a:t>-stoji ispred reči koje počinju samoglasnikom (  </a:t>
            </a:r>
            <a:r>
              <a:rPr lang="sr-Latn-RS" sz="2000" dirty="0" smtClean="0">
                <a:solidFill>
                  <a:srgbClr val="FF0000"/>
                </a:solidFill>
              </a:rPr>
              <a:t>an orange</a:t>
            </a:r>
            <a:r>
              <a:rPr lang="sr-Latn-RS" sz="2000" dirty="0" smtClean="0"/>
              <a:t> )</a:t>
            </a:r>
          </a:p>
          <a:p>
            <a:pPr marL="0" indent="0">
              <a:buNone/>
            </a:pPr>
            <a:endParaRPr lang="sr-Latn-RS" sz="2000" dirty="0">
              <a:solidFill>
                <a:srgbClr val="FF0000"/>
              </a:solidFill>
            </a:endParaRPr>
          </a:p>
          <a:p>
            <a:r>
              <a:rPr lang="sr-Latn-RS" sz="2000" dirty="0" smtClean="0">
                <a:solidFill>
                  <a:srgbClr val="FF0000"/>
                </a:solidFill>
              </a:rPr>
              <a:t>SOME </a:t>
            </a:r>
            <a:r>
              <a:rPr lang="sr-Latn-RS" sz="2000" dirty="0" smtClean="0"/>
              <a:t>i</a:t>
            </a:r>
            <a:r>
              <a:rPr lang="sr-Latn-RS" sz="2000" dirty="0" smtClean="0">
                <a:solidFill>
                  <a:srgbClr val="FF0000"/>
                </a:solidFill>
              </a:rPr>
              <a:t> ANY </a:t>
            </a:r>
            <a:r>
              <a:rPr lang="sr-Latn-RS" sz="2000" dirty="0" smtClean="0"/>
              <a:t>mogu da stoje ispred brojivih imenica u  množini                ( </a:t>
            </a:r>
            <a:r>
              <a:rPr lang="sr-Latn-RS" sz="2000" dirty="0" smtClean="0">
                <a:solidFill>
                  <a:srgbClr val="FF0000"/>
                </a:solidFill>
              </a:rPr>
              <a:t>some eggs / any eggs</a:t>
            </a:r>
            <a:r>
              <a:rPr lang="sr-Latn-RS" sz="2000" dirty="0" smtClean="0"/>
              <a:t>) i ispred nebrojivih imenica ( </a:t>
            </a:r>
            <a:r>
              <a:rPr lang="sr-Latn-RS" sz="2000" dirty="0" smtClean="0">
                <a:solidFill>
                  <a:srgbClr val="FF0000"/>
                </a:solidFill>
              </a:rPr>
              <a:t>some rice / any rice</a:t>
            </a:r>
            <a:r>
              <a:rPr lang="sr-Latn-RS" sz="2000" dirty="0" smtClean="0"/>
              <a:t>)</a:t>
            </a:r>
          </a:p>
          <a:p>
            <a:r>
              <a:rPr lang="sr-Latn-RS" sz="2000" dirty="0" smtClean="0">
                <a:solidFill>
                  <a:srgbClr val="FF0000"/>
                </a:solidFill>
              </a:rPr>
              <a:t>SOME </a:t>
            </a:r>
            <a:r>
              <a:rPr lang="sr-Latn-RS" sz="2000" dirty="0" smtClean="0"/>
              <a:t> se upotrebljava u potvrdnim rečenicama </a:t>
            </a:r>
          </a:p>
          <a:p>
            <a:pPr marL="0" indent="0">
              <a:buNone/>
            </a:pP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     There are some apples on the table.</a:t>
            </a:r>
          </a:p>
          <a:p>
            <a:r>
              <a:rPr lang="sr-Latn-RS" sz="2000" dirty="0" smtClean="0">
                <a:solidFill>
                  <a:srgbClr val="FF0000"/>
                </a:solidFill>
              </a:rPr>
              <a:t>ANY </a:t>
            </a:r>
            <a:r>
              <a:rPr lang="sr-Latn-RS" sz="2000" dirty="0" smtClean="0"/>
              <a:t>se upotrebljava u upitnim i odričnim rečenicama.</a:t>
            </a:r>
          </a:p>
          <a:p>
            <a:pPr marL="0" indent="0">
              <a:buNone/>
            </a:pP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    Are there any eggs in the fridge?</a:t>
            </a:r>
          </a:p>
          <a:p>
            <a:pPr marL="0" indent="0">
              <a:buNone/>
            </a:pP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    There isn’t any apple juice in the bottle.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9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dirty="0" smtClean="0"/>
              <a:t>Complete the sentences. Use A, AN, SOME or ANY:</a:t>
            </a:r>
          </a:p>
          <a:p>
            <a:pPr marL="457200" indent="-457200">
              <a:buAutoNum type="arabicPeriod"/>
            </a:pPr>
            <a:r>
              <a:rPr lang="sr-Latn-RS" sz="2000" dirty="0" smtClean="0"/>
              <a:t>I cooked ________ fish for dinner.</a:t>
            </a:r>
          </a:p>
          <a:p>
            <a:pPr marL="457200" indent="-457200">
              <a:buAutoNum type="arabicPeriod"/>
            </a:pPr>
            <a:r>
              <a:rPr lang="sr-Latn-RS" sz="2000" dirty="0" smtClean="0"/>
              <a:t>Do we need _________ eggs?</a:t>
            </a:r>
          </a:p>
          <a:p>
            <a:pPr marL="457200" indent="-457200">
              <a:buAutoNum type="arabicPeriod"/>
            </a:pPr>
            <a:r>
              <a:rPr lang="sr-Latn-RS" sz="2000" dirty="0" smtClean="0"/>
              <a:t>Can I have _________ sandwich, please?</a:t>
            </a:r>
          </a:p>
          <a:p>
            <a:pPr marL="457200" indent="-457200">
              <a:buAutoNum type="arabicPeriod"/>
            </a:pPr>
            <a:r>
              <a:rPr lang="sr-Latn-RS" sz="2000" dirty="0" smtClean="0"/>
              <a:t>I would like __________ tin of tomatoes.</a:t>
            </a:r>
          </a:p>
          <a:p>
            <a:pPr marL="457200" indent="-457200">
              <a:buAutoNum type="arabicPeriod"/>
            </a:pPr>
            <a:r>
              <a:rPr lang="sr-Latn-RS" sz="2000" dirty="0" smtClean="0"/>
              <a:t>We need  _________ onions for lunch.</a:t>
            </a:r>
          </a:p>
          <a:p>
            <a:pPr marL="457200" indent="-457200">
              <a:buAutoNum type="arabicPeriod"/>
            </a:pPr>
            <a:r>
              <a:rPr lang="sr-Latn-RS" sz="2000" dirty="0" smtClean="0"/>
              <a:t>I want ________ egg for breakfast.</a:t>
            </a:r>
          </a:p>
          <a:p>
            <a:pPr marL="457200" indent="-457200">
              <a:buAutoNum type="arabicPeriod"/>
            </a:pPr>
            <a:r>
              <a:rPr lang="sr-Latn-RS" sz="2000" dirty="0" smtClean="0"/>
              <a:t>I don’t eat _________ meat with potatoes.</a:t>
            </a:r>
          </a:p>
          <a:p>
            <a:pPr marL="457200" indent="-457200">
              <a:buAutoNum type="arabicPeriod"/>
            </a:pPr>
            <a:r>
              <a:rPr lang="sr-Latn-RS" sz="2000" dirty="0" smtClean="0"/>
              <a:t>I want __________ fruit for snack.</a:t>
            </a:r>
          </a:p>
        </p:txBody>
      </p:sp>
    </p:spTree>
    <p:extLst>
      <p:ext uri="{BB962C8B-B14F-4D97-AF65-F5344CB8AC3E}">
        <p14:creationId xmlns:p14="http://schemas.microsoft.com/office/powerpoint/2010/main" val="325919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How much and How 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sr-Latn-RS" sz="2400" dirty="0" smtClean="0"/>
              <a:t>HOW MUCH se upotrebljaa ispred nebrojivih imenica: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dirty="0" smtClean="0"/>
              <a:t>    How much    </a:t>
            </a:r>
            <a:r>
              <a:rPr lang="sr-Latn-RS" sz="2400" dirty="0" smtClean="0">
                <a:solidFill>
                  <a:srgbClr val="FF0000"/>
                </a:solidFill>
              </a:rPr>
              <a:t>sugar</a:t>
            </a:r>
            <a:r>
              <a:rPr lang="sr-Latn-RS" sz="2400" dirty="0" smtClean="0"/>
              <a:t> do you put in your lemonade?</a:t>
            </a:r>
          </a:p>
          <a:p>
            <a:pPr marL="0" indent="0">
              <a:buNone/>
            </a:pPr>
            <a:endParaRPr lang="sr-Latn-RS" sz="2400" dirty="0"/>
          </a:p>
          <a:p>
            <a:r>
              <a:rPr lang="sr-Latn-RS" sz="2400" dirty="0" smtClean="0"/>
              <a:t>HOW MANY se upotrebljava ispred brojivih imenica:</a:t>
            </a:r>
          </a:p>
          <a:p>
            <a:endParaRPr lang="sr-Latn-RS" sz="2400" dirty="0"/>
          </a:p>
          <a:p>
            <a:pPr marL="0" indent="0">
              <a:buNone/>
            </a:pPr>
            <a:r>
              <a:rPr lang="sr-Latn-RS" sz="2400" dirty="0" smtClean="0"/>
              <a:t>   How many  </a:t>
            </a:r>
            <a:r>
              <a:rPr lang="sr-Latn-RS" sz="2400" dirty="0" smtClean="0">
                <a:solidFill>
                  <a:srgbClr val="FF0000"/>
                </a:solidFill>
              </a:rPr>
              <a:t>carrots</a:t>
            </a:r>
            <a:r>
              <a:rPr lang="sr-Latn-RS" sz="2400" dirty="0" smtClean="0"/>
              <a:t> do you need for the soup?</a:t>
            </a:r>
          </a:p>
          <a:p>
            <a:endParaRPr lang="sr-Latn-RS" sz="2400" dirty="0"/>
          </a:p>
        </p:txBody>
      </p:sp>
      <p:sp>
        <p:nvSpPr>
          <p:cNvPr id="7" name="Oval 6"/>
          <p:cNvSpPr/>
          <p:nvPr/>
        </p:nvSpPr>
        <p:spPr>
          <a:xfrm>
            <a:off x="467544" y="2420888"/>
            <a:ext cx="194426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7544" y="4149080"/>
            <a:ext cx="1656184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7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Exercise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Circle the correct answer:</a:t>
            </a:r>
          </a:p>
          <a:p>
            <a:endParaRPr lang="sr-Latn-RS" sz="2000" dirty="0" smtClean="0"/>
          </a:p>
          <a:p>
            <a:pPr marL="731520" lvl="1" indent="-457200">
              <a:buAutoNum type="arabicPeriod"/>
            </a:pPr>
            <a:r>
              <a:rPr lang="en-US" sz="2400" dirty="0" smtClean="0"/>
              <a:t>How </a:t>
            </a:r>
            <a:r>
              <a:rPr lang="en-US" sz="2400" b="1" dirty="0"/>
              <a:t>much / many</a:t>
            </a:r>
            <a:r>
              <a:rPr lang="en-US" sz="2400" dirty="0"/>
              <a:t> salt did you put in the </a:t>
            </a:r>
            <a:r>
              <a:rPr lang="en-US" sz="2400" dirty="0" smtClean="0"/>
              <a:t>soup?</a:t>
            </a:r>
            <a:endParaRPr lang="sr-Latn-RS" sz="2400" dirty="0" smtClean="0"/>
          </a:p>
          <a:p>
            <a:pPr marL="731520" lvl="1" indent="-457200">
              <a:buAutoNum type="arabicPeriod"/>
            </a:pPr>
            <a:r>
              <a:rPr lang="en-US" sz="2400" dirty="0" smtClean="0"/>
              <a:t>How </a:t>
            </a:r>
            <a:r>
              <a:rPr lang="en-US" sz="2400" b="1" dirty="0"/>
              <a:t>much / many</a:t>
            </a:r>
            <a:r>
              <a:rPr lang="en-US" sz="2400" dirty="0"/>
              <a:t> eggs are there in the </a:t>
            </a:r>
            <a:r>
              <a:rPr lang="en-US" sz="2400" dirty="0" smtClean="0"/>
              <a:t>cake?</a:t>
            </a:r>
            <a:endParaRPr lang="sr-Latn-RS" sz="2400" dirty="0" smtClean="0"/>
          </a:p>
          <a:p>
            <a:pPr marL="731520" lvl="1" indent="-457200">
              <a:buAutoNum type="arabicPeriod"/>
            </a:pPr>
            <a:r>
              <a:rPr lang="en-US" sz="2400" dirty="0" smtClean="0"/>
              <a:t>How </a:t>
            </a:r>
            <a:r>
              <a:rPr lang="en-US" sz="2400" b="1" dirty="0"/>
              <a:t>much / many</a:t>
            </a:r>
            <a:r>
              <a:rPr lang="en-US" sz="2400" dirty="0"/>
              <a:t> apples do we need for the </a:t>
            </a:r>
            <a:r>
              <a:rPr lang="en-US" sz="2400" dirty="0" smtClean="0"/>
              <a:t>crumble?</a:t>
            </a:r>
            <a:endParaRPr lang="sr-Latn-RS" sz="2400" dirty="0" smtClean="0"/>
          </a:p>
          <a:p>
            <a:pPr marL="731520" lvl="1" indent="-457200">
              <a:buAutoNum type="arabicPeriod"/>
            </a:pPr>
            <a:r>
              <a:rPr lang="en-US" sz="2400" dirty="0" smtClean="0"/>
              <a:t>How </a:t>
            </a:r>
            <a:r>
              <a:rPr lang="en-US" sz="2400" b="1" dirty="0"/>
              <a:t>much / many </a:t>
            </a:r>
            <a:r>
              <a:rPr lang="en-US" sz="2400" dirty="0"/>
              <a:t>milk have we </a:t>
            </a:r>
            <a:r>
              <a:rPr lang="en-US" sz="2400" dirty="0" smtClean="0"/>
              <a:t>got?</a:t>
            </a:r>
            <a:endParaRPr lang="sr-Latn-RS" sz="2400" dirty="0" smtClean="0"/>
          </a:p>
          <a:p>
            <a:pPr marL="731520" lvl="1" indent="-457200">
              <a:buAutoNum type="arabicPeriod"/>
            </a:pPr>
            <a:r>
              <a:rPr lang="en-US" sz="2400" dirty="0" smtClean="0"/>
              <a:t>How </a:t>
            </a:r>
            <a:r>
              <a:rPr lang="en-US" sz="2400" b="1" dirty="0"/>
              <a:t>much / many</a:t>
            </a:r>
            <a:r>
              <a:rPr lang="en-US" sz="2400" dirty="0"/>
              <a:t> fruit do you </a:t>
            </a:r>
            <a:r>
              <a:rPr lang="en-US" sz="2400" dirty="0" smtClean="0"/>
              <a:t>want?</a:t>
            </a:r>
            <a:endParaRPr lang="sr-Latn-RS" sz="2400" dirty="0" smtClean="0"/>
          </a:p>
          <a:p>
            <a:pPr marL="731520" lvl="1" indent="-457200">
              <a:buAutoNum type="arabicPeriod"/>
            </a:pPr>
            <a:r>
              <a:rPr lang="en-US" sz="2400" dirty="0" smtClean="0"/>
              <a:t>How </a:t>
            </a:r>
            <a:r>
              <a:rPr lang="en-US" sz="2400" b="1" dirty="0"/>
              <a:t>much / many </a:t>
            </a:r>
            <a:r>
              <a:rPr lang="en-US" sz="2400" dirty="0"/>
              <a:t>bars of chocolate did you buy?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68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</TotalTime>
  <Words>905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Engleski jezik V razred-učenje na daljinu-lekcija1</vt:lpstr>
      <vt:lpstr>PowerPoint Presentation</vt:lpstr>
      <vt:lpstr>Countable and uncountable nouns (Brojive i nebrojive imenice)</vt:lpstr>
      <vt:lpstr>Exercise 1</vt:lpstr>
      <vt:lpstr>PowerPoint Presentation</vt:lpstr>
      <vt:lpstr>A, AN, SOME, ANY</vt:lpstr>
      <vt:lpstr>Exercise 2</vt:lpstr>
      <vt:lpstr>How much and How many</vt:lpstr>
      <vt:lpstr>Exercise 3</vt:lpstr>
      <vt:lpstr>A, AN, THE</vt:lpstr>
      <vt:lpstr>Exercise 4</vt:lpstr>
      <vt:lpstr>A FEW/ A LITTLE</vt:lpstr>
      <vt:lpstr>Exercise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Engleski jezik</dc:title>
  <dc:creator>Orta</dc:creator>
  <cp:lastModifiedBy>Orta</cp:lastModifiedBy>
  <cp:revision>10</cp:revision>
  <dcterms:created xsi:type="dcterms:W3CDTF">2020-03-17T21:20:50Z</dcterms:created>
  <dcterms:modified xsi:type="dcterms:W3CDTF">2020-03-18T00:12:34Z</dcterms:modified>
</cp:coreProperties>
</file>