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60" r:id="rId3"/>
    <p:sldId id="276" r:id="rId4"/>
    <p:sldId id="257" r:id="rId5"/>
    <p:sldId id="262" r:id="rId6"/>
    <p:sldId id="263" r:id="rId7"/>
    <p:sldId id="264" r:id="rId8"/>
    <p:sldId id="279" r:id="rId9"/>
    <p:sldId id="2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94711" autoAdjust="0"/>
  </p:normalViewPr>
  <p:slideViewPr>
    <p:cSldViewPr>
      <p:cViewPr varScale="1">
        <p:scale>
          <a:sx n="74" d="100"/>
          <a:sy n="74" d="100"/>
        </p:scale>
        <p:origin x="1446"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91199E-70DC-4954-AE04-6B677326068A}" type="datetimeFigureOut">
              <a:rPr lang="en-US" smtClean="0"/>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421970-EACA-4AEF-8F2A-F10F4C8F1196}" type="slidenum">
              <a:rPr lang="en-US" smtClean="0"/>
              <a:t>‹#›</a:t>
            </a:fld>
            <a:endParaRPr lang="en-US"/>
          </a:p>
        </p:txBody>
      </p:sp>
    </p:spTree>
    <p:extLst>
      <p:ext uri="{BB962C8B-B14F-4D97-AF65-F5344CB8AC3E}">
        <p14:creationId xmlns:p14="http://schemas.microsoft.com/office/powerpoint/2010/main" val="23399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1970-EACA-4AEF-8F2A-F10F4C8F1196}" type="slidenum">
              <a:rPr lang="en-US" smtClean="0"/>
              <a:t>1</a:t>
            </a:fld>
            <a:endParaRPr lang="en-US"/>
          </a:p>
        </p:txBody>
      </p:sp>
    </p:spTree>
    <p:extLst>
      <p:ext uri="{BB962C8B-B14F-4D97-AF65-F5344CB8AC3E}">
        <p14:creationId xmlns:p14="http://schemas.microsoft.com/office/powerpoint/2010/main" val="2207546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1970-EACA-4AEF-8F2A-F10F4C8F1196}" type="slidenum">
              <a:rPr lang="en-US" smtClean="0"/>
              <a:t>2</a:t>
            </a:fld>
            <a:endParaRPr lang="en-US"/>
          </a:p>
        </p:txBody>
      </p:sp>
    </p:spTree>
    <p:extLst>
      <p:ext uri="{BB962C8B-B14F-4D97-AF65-F5344CB8AC3E}">
        <p14:creationId xmlns:p14="http://schemas.microsoft.com/office/powerpoint/2010/main" val="414745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421970-EACA-4AEF-8F2A-F10F4C8F1196}" type="slidenum">
              <a:rPr lang="en-US" smtClean="0"/>
              <a:t>3</a:t>
            </a:fld>
            <a:endParaRPr lang="en-US"/>
          </a:p>
        </p:txBody>
      </p:sp>
    </p:spTree>
    <p:extLst>
      <p:ext uri="{BB962C8B-B14F-4D97-AF65-F5344CB8AC3E}">
        <p14:creationId xmlns:p14="http://schemas.microsoft.com/office/powerpoint/2010/main" val="4147459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1970-EACA-4AEF-8F2A-F10F4C8F1196}" type="slidenum">
              <a:rPr lang="en-US" smtClean="0"/>
              <a:t>4</a:t>
            </a:fld>
            <a:endParaRPr lang="en-US"/>
          </a:p>
        </p:txBody>
      </p:sp>
    </p:spTree>
    <p:extLst>
      <p:ext uri="{BB962C8B-B14F-4D97-AF65-F5344CB8AC3E}">
        <p14:creationId xmlns:p14="http://schemas.microsoft.com/office/powerpoint/2010/main" val="2830179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1970-EACA-4AEF-8F2A-F10F4C8F1196}" type="slidenum">
              <a:rPr lang="en-US" smtClean="0"/>
              <a:t>5</a:t>
            </a:fld>
            <a:endParaRPr lang="en-US"/>
          </a:p>
        </p:txBody>
      </p:sp>
    </p:spTree>
    <p:extLst>
      <p:ext uri="{BB962C8B-B14F-4D97-AF65-F5344CB8AC3E}">
        <p14:creationId xmlns:p14="http://schemas.microsoft.com/office/powerpoint/2010/main" val="2830179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1970-EACA-4AEF-8F2A-F10F4C8F1196}" type="slidenum">
              <a:rPr lang="en-US" smtClean="0"/>
              <a:t>6</a:t>
            </a:fld>
            <a:endParaRPr lang="en-US"/>
          </a:p>
        </p:txBody>
      </p:sp>
    </p:spTree>
    <p:extLst>
      <p:ext uri="{BB962C8B-B14F-4D97-AF65-F5344CB8AC3E}">
        <p14:creationId xmlns:p14="http://schemas.microsoft.com/office/powerpoint/2010/main" val="2830179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421970-EACA-4AEF-8F2A-F10F4C8F1196}" type="slidenum">
              <a:rPr lang="en-US" smtClean="0"/>
              <a:t>7</a:t>
            </a:fld>
            <a:endParaRPr lang="en-US"/>
          </a:p>
        </p:txBody>
      </p:sp>
    </p:spTree>
    <p:extLst>
      <p:ext uri="{BB962C8B-B14F-4D97-AF65-F5344CB8AC3E}">
        <p14:creationId xmlns:p14="http://schemas.microsoft.com/office/powerpoint/2010/main" val="2830179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1940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703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7207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0115989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6185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5089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07262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131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250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641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13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952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586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3"/>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4"/>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239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2"/>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3"/>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305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5"/>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6"/>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388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7847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4781FA6-E004-42D8-AB51-C912637D2002}" type="datetimeFigureOut">
              <a:rPr lang="en-US" smtClean="0">
                <a:solidFill>
                  <a:prstClr val="black">
                    <a:tint val="75000"/>
                  </a:prstClr>
                </a:solidFill>
              </a:rPr>
              <a:pPr/>
              <a:t>3/25/2020</a:t>
            </a:fld>
            <a:endParaRPr lang="en-US">
              <a:solidFill>
                <a:prstClr val="black">
                  <a:tint val="75000"/>
                </a:prstClr>
              </a:solidFill>
            </a:endParaRP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7C5726C-392D-4A43-A89F-5DB9E70E2D4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331230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6">
                    <a:lumMod val="20000"/>
                    <a:lumOff val="80000"/>
                  </a:schemeClr>
                </a:solidFill>
                <a:effectLst>
                  <a:outerShdw blurRad="38100" dist="38100" dir="2700000" algn="tl">
                    <a:srgbClr val="000000">
                      <a:alpha val="43137"/>
                    </a:srgbClr>
                  </a:outerShdw>
                </a:effectLst>
              </a:rPr>
              <a:t>Passive Voice</a:t>
            </a:r>
            <a:endParaRPr lang="en-US" b="1" dirty="0">
              <a:solidFill>
                <a:schemeClr val="accent6">
                  <a:lumMod val="20000"/>
                  <a:lumOff val="80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7532581"/>
      </p:ext>
    </p:extLst>
  </p:cSld>
  <p:clrMapOvr>
    <a:masterClrMapping/>
  </p:clrMapOvr>
  <p:transition spd="slow">
    <p:fade/>
    <p:sndAc>
      <p:stSnd>
        <p:snd r:embed="rId3" name="storm-rainthunder1.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1"/>
                </a:solidFill>
                <a:effectLst>
                  <a:outerShdw blurRad="38100" dist="38100" dir="2700000" algn="tl">
                    <a:srgbClr val="000000">
                      <a:alpha val="43137"/>
                    </a:srgbClr>
                  </a:outerShdw>
                </a:effectLst>
              </a:rPr>
              <a:t>Passive </a:t>
            </a:r>
            <a:r>
              <a:rPr lang="en-US" b="1" dirty="0" smtClean="0">
                <a:solidFill>
                  <a:schemeClr val="tx1"/>
                </a:solidFill>
                <a:effectLst>
                  <a:outerShdw blurRad="38100" dist="38100" dir="2700000" algn="tl">
                    <a:srgbClr val="000000">
                      <a:alpha val="43137"/>
                    </a:srgbClr>
                  </a:outerShdw>
                </a:effectLst>
              </a:rPr>
              <a:t>Voice</a:t>
            </a:r>
            <a:br>
              <a:rPr lang="en-US" b="1" dirty="0" smtClean="0">
                <a:solidFill>
                  <a:schemeClr val="tx1"/>
                </a:solidFill>
                <a:effectLst>
                  <a:outerShdw blurRad="38100" dist="38100" dir="2700000" algn="tl">
                    <a:srgbClr val="000000">
                      <a:alpha val="43137"/>
                    </a:srgbClr>
                  </a:outerShdw>
                </a:effectLst>
              </a:rPr>
            </a:br>
            <a:r>
              <a:rPr lang="en-US" sz="2700" b="1" i="1" dirty="0" smtClean="0">
                <a:solidFill>
                  <a:schemeClr val="tx1"/>
                </a:solidFill>
                <a:effectLst>
                  <a:outerShdw blurRad="38100" dist="38100" dir="2700000" algn="tl">
                    <a:srgbClr val="000000">
                      <a:alpha val="43137"/>
                    </a:srgbClr>
                  </a:outerShdw>
                </a:effectLst>
              </a:rPr>
              <a:t>Why use the Passive?</a:t>
            </a:r>
            <a:endParaRPr lang="en-US" i="1" dirty="0">
              <a:solidFill>
                <a:schemeClr val="tx1"/>
              </a:solidFill>
            </a:endParaRPr>
          </a:p>
        </p:txBody>
      </p:sp>
      <p:sp>
        <p:nvSpPr>
          <p:cNvPr id="3" name="Content Placeholder 2"/>
          <p:cNvSpPr>
            <a:spLocks noGrp="1"/>
          </p:cNvSpPr>
          <p:nvPr>
            <p:ph idx="1"/>
          </p:nvPr>
        </p:nvSpPr>
        <p:spPr>
          <a:xfrm>
            <a:off x="304800" y="1600200"/>
            <a:ext cx="8534400" cy="4876800"/>
          </a:xfrm>
        </p:spPr>
        <p:txBody>
          <a:bodyPr>
            <a:normAutofit fontScale="92500" lnSpcReduction="20000"/>
          </a:bodyPr>
          <a:lstStyle/>
          <a:p>
            <a:r>
              <a:rPr lang="en-US" sz="2800" b="1" dirty="0" smtClean="0">
                <a:solidFill>
                  <a:schemeClr val="tx1"/>
                </a:solidFill>
                <a:effectLst>
                  <a:outerShdw blurRad="38100" dist="38100" dir="2700000" algn="tl">
                    <a:srgbClr val="000000">
                      <a:alpha val="43137"/>
                    </a:srgbClr>
                  </a:outerShdw>
                </a:effectLst>
              </a:rPr>
              <a:t>To emphasize the object or party receiving the action</a:t>
            </a:r>
          </a:p>
          <a:p>
            <a:pPr lvl="1"/>
            <a:r>
              <a:rPr lang="en-US" sz="2400" b="1" dirty="0" smtClean="0">
                <a:solidFill>
                  <a:schemeClr val="tx1"/>
                </a:solidFill>
                <a:effectLst>
                  <a:outerShdw blurRad="38100" dist="38100" dir="2700000" algn="tl">
                    <a:srgbClr val="000000">
                      <a:alpha val="43137"/>
                    </a:srgbClr>
                  </a:outerShdw>
                </a:effectLst>
              </a:rPr>
              <a:t>Rebekah was selected for a free gift.</a:t>
            </a:r>
          </a:p>
          <a:p>
            <a:r>
              <a:rPr lang="en-US" sz="2800" b="1" dirty="0" smtClean="0">
                <a:solidFill>
                  <a:schemeClr val="tx1"/>
                </a:solidFill>
                <a:effectLst>
                  <a:outerShdw blurRad="38100" dist="38100" dir="2700000" algn="tl">
                    <a:srgbClr val="000000">
                      <a:alpha val="43137"/>
                    </a:srgbClr>
                  </a:outerShdw>
                </a:effectLst>
              </a:rPr>
              <a:t>To emphasize the action instead of the actor</a:t>
            </a:r>
          </a:p>
          <a:p>
            <a:pPr lvl="1"/>
            <a:r>
              <a:rPr lang="en-US" sz="2400" b="1" dirty="0" smtClean="0">
                <a:solidFill>
                  <a:schemeClr val="tx1"/>
                </a:solidFill>
                <a:effectLst>
                  <a:outerShdw blurRad="38100" dist="38100" dir="2700000" algn="tl">
                    <a:srgbClr val="000000">
                      <a:alpha val="43137"/>
                    </a:srgbClr>
                  </a:outerShdw>
                </a:effectLst>
              </a:rPr>
              <a:t>Our car was repaired by our neighbor.</a:t>
            </a:r>
          </a:p>
          <a:p>
            <a:r>
              <a:rPr lang="en-US" sz="2800" b="1" dirty="0" smtClean="0">
                <a:solidFill>
                  <a:schemeClr val="tx1"/>
                </a:solidFill>
                <a:effectLst>
                  <a:outerShdw blurRad="38100" dist="38100" dir="2700000" algn="tl">
                    <a:srgbClr val="000000">
                      <a:alpha val="43137"/>
                    </a:srgbClr>
                  </a:outerShdw>
                </a:effectLst>
              </a:rPr>
              <a:t>When the agent (doer) is unknown</a:t>
            </a:r>
          </a:p>
          <a:p>
            <a:pPr lvl="1"/>
            <a:r>
              <a:rPr lang="en-US" sz="2400" b="1" dirty="0" smtClean="0">
                <a:solidFill>
                  <a:schemeClr val="tx1"/>
                </a:solidFill>
                <a:effectLst>
                  <a:outerShdw blurRad="38100" dist="38100" dir="2700000" algn="tl">
                    <a:srgbClr val="000000">
                      <a:alpha val="43137"/>
                    </a:srgbClr>
                  </a:outerShdw>
                </a:effectLst>
              </a:rPr>
              <a:t>Her house was broken into last night.</a:t>
            </a:r>
          </a:p>
          <a:p>
            <a:r>
              <a:rPr lang="en-US" sz="2800" b="1" dirty="0" smtClean="0">
                <a:solidFill>
                  <a:schemeClr val="tx1"/>
                </a:solidFill>
                <a:effectLst>
                  <a:outerShdw blurRad="38100" dist="38100" dir="2700000" algn="tl">
                    <a:srgbClr val="000000">
                      <a:alpha val="43137"/>
                    </a:srgbClr>
                  </a:outerShdw>
                </a:effectLst>
              </a:rPr>
              <a:t>When the agent (doer) is unimportant</a:t>
            </a:r>
          </a:p>
          <a:p>
            <a:pPr lvl="1"/>
            <a:r>
              <a:rPr lang="en-US" sz="2400" b="1" dirty="0" smtClean="0">
                <a:solidFill>
                  <a:schemeClr val="tx1"/>
                </a:solidFill>
                <a:effectLst>
                  <a:outerShdw blurRad="38100" dist="38100" dir="2700000" algn="tl">
                    <a:srgbClr val="000000">
                      <a:alpha val="43137"/>
                    </a:srgbClr>
                  </a:outerShdw>
                </a:effectLst>
              </a:rPr>
              <a:t>Gas prices were raised again last week.</a:t>
            </a:r>
          </a:p>
          <a:p>
            <a:r>
              <a:rPr lang="en-US" sz="2800" b="1" dirty="0" smtClean="0">
                <a:solidFill>
                  <a:schemeClr val="tx1"/>
                </a:solidFill>
                <a:effectLst>
                  <a:outerShdw blurRad="38100" dist="38100" dir="2700000" algn="tl">
                    <a:srgbClr val="000000">
                      <a:alpha val="43137"/>
                    </a:srgbClr>
                  </a:outerShdw>
                </a:effectLst>
              </a:rPr>
              <a:t>To be discreet or tactful by not naming the agent</a:t>
            </a:r>
          </a:p>
          <a:p>
            <a:pPr lvl="1"/>
            <a:r>
              <a:rPr lang="en-US" sz="2400" b="1" dirty="0" smtClean="0">
                <a:solidFill>
                  <a:schemeClr val="tx1"/>
                </a:solidFill>
                <a:effectLst>
                  <a:outerShdw blurRad="38100" dist="38100" dir="2700000" algn="tl">
                    <a:srgbClr val="000000">
                      <a:alpha val="43137"/>
                    </a:srgbClr>
                  </a:outerShdw>
                </a:effectLst>
              </a:rPr>
              <a:t>The keys were misplaced again!</a:t>
            </a:r>
          </a:p>
        </p:txBody>
      </p:sp>
    </p:spTree>
    <p:extLst>
      <p:ext uri="{BB962C8B-B14F-4D97-AF65-F5344CB8AC3E}">
        <p14:creationId xmlns:p14="http://schemas.microsoft.com/office/powerpoint/2010/main" val="1500311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50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500"/>
                            </p:stCondLst>
                            <p:childTnLst>
                              <p:par>
                                <p:cTn id="27" presetID="10" presetClass="entr" presetSubtype="0" fill="hold" grpId="0" nodeType="afterEffect">
                                  <p:stCondLst>
                                    <p:cond delay="50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par>
                          <p:cTn id="35" fill="hold">
                            <p:stCondLst>
                              <p:cond delay="500"/>
                            </p:stCondLst>
                            <p:childTnLst>
                              <p:par>
                                <p:cTn id="36" presetID="10" presetClass="entr" presetSubtype="0" fill="hold" grpId="0" nodeType="afterEffect">
                                  <p:stCondLst>
                                    <p:cond delay="50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par>
                          <p:cTn id="44" fill="hold">
                            <p:stCondLst>
                              <p:cond delay="500"/>
                            </p:stCondLst>
                            <p:childTnLst>
                              <p:par>
                                <p:cTn id="45" presetID="10" presetClass="entr" presetSubtype="0" fill="hold" grpId="0" nodeType="afterEffect">
                                  <p:stCondLst>
                                    <p:cond delay="50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effectLst>
                  <a:outerShdw blurRad="38100" dist="38100" dir="2700000" algn="tl">
                    <a:srgbClr val="000000">
                      <a:alpha val="43137"/>
                    </a:srgbClr>
                  </a:outerShdw>
                </a:effectLst>
              </a:rPr>
              <a:t>Passive </a:t>
            </a:r>
            <a:r>
              <a:rPr lang="en-US" dirty="0" smtClean="0">
                <a:solidFill>
                  <a:schemeClr val="tx1"/>
                </a:solidFill>
                <a:effectLst>
                  <a:outerShdw blurRad="38100" dist="38100" dir="2700000" algn="tl">
                    <a:srgbClr val="000000">
                      <a:alpha val="43137"/>
                    </a:srgbClr>
                  </a:outerShdw>
                </a:effectLst>
              </a:rPr>
              <a:t>Voice</a:t>
            </a:r>
            <a:br>
              <a:rPr lang="en-US" dirty="0" smtClean="0">
                <a:solidFill>
                  <a:schemeClr val="tx1"/>
                </a:solidFill>
                <a:effectLst>
                  <a:outerShdw blurRad="38100" dist="38100" dir="2700000" algn="tl">
                    <a:srgbClr val="000000">
                      <a:alpha val="43137"/>
                    </a:srgbClr>
                  </a:outerShdw>
                </a:effectLst>
              </a:rPr>
            </a:br>
            <a:r>
              <a:rPr lang="en-US" sz="2700" b="1" i="1" dirty="0" smtClean="0">
                <a:solidFill>
                  <a:srgbClr val="FFFF00"/>
                </a:solidFill>
                <a:effectLst>
                  <a:outerShdw blurRad="38100" dist="38100" dir="2700000" algn="tl">
                    <a:srgbClr val="000000">
                      <a:alpha val="43137"/>
                    </a:srgbClr>
                  </a:outerShdw>
                </a:effectLst>
              </a:rPr>
              <a:t>Structure</a:t>
            </a:r>
            <a:endParaRPr lang="en-US" i="1" dirty="0">
              <a:solidFill>
                <a:srgbClr val="FFFF00"/>
              </a:solidFill>
            </a:endParaRPr>
          </a:p>
        </p:txBody>
      </p:sp>
      <p:sp>
        <p:nvSpPr>
          <p:cNvPr id="3" name="Content Placeholder 2"/>
          <p:cNvSpPr>
            <a:spLocks noGrp="1"/>
          </p:cNvSpPr>
          <p:nvPr>
            <p:ph idx="1"/>
          </p:nvPr>
        </p:nvSpPr>
        <p:spPr>
          <a:xfrm>
            <a:off x="304800" y="1600200"/>
            <a:ext cx="8412480" cy="5029200"/>
          </a:xfrm>
        </p:spPr>
        <p:txBody>
          <a:bodyPr>
            <a:normAutofit/>
          </a:bodyPr>
          <a:lstStyle/>
          <a:p>
            <a:r>
              <a:rPr lang="en-US" sz="2800" b="1" dirty="0" smtClean="0">
                <a:solidFill>
                  <a:schemeClr val="tx2"/>
                </a:solidFill>
                <a:effectLst>
                  <a:outerShdw blurRad="38100" dist="38100" dir="2700000" algn="tl">
                    <a:srgbClr val="000000">
                      <a:alpha val="43137"/>
                    </a:srgbClr>
                  </a:outerShdw>
                </a:effectLst>
              </a:rPr>
              <a:t>There are two main rules to all </a:t>
            </a:r>
            <a:r>
              <a:rPr lang="en-US" sz="2800" b="1" dirty="0">
                <a:solidFill>
                  <a:schemeClr val="tx2"/>
                </a:solidFill>
                <a:effectLst>
                  <a:outerShdw blurRad="38100" dist="38100" dir="2700000" algn="tl">
                    <a:srgbClr val="000000">
                      <a:alpha val="43137"/>
                    </a:srgbClr>
                  </a:outerShdw>
                </a:effectLst>
              </a:rPr>
              <a:t>P</a:t>
            </a:r>
            <a:r>
              <a:rPr lang="en-US" sz="2800" b="1" dirty="0" smtClean="0">
                <a:solidFill>
                  <a:schemeClr val="tx2"/>
                </a:solidFill>
                <a:effectLst>
                  <a:outerShdw blurRad="38100" dist="38100" dir="2700000" algn="tl">
                    <a:srgbClr val="000000">
                      <a:alpha val="43137"/>
                    </a:srgbClr>
                  </a:outerShdw>
                </a:effectLst>
              </a:rPr>
              <a:t>assive Voice forms</a:t>
            </a:r>
          </a:p>
          <a:p>
            <a:pPr marL="914400" lvl="1" indent="-457200">
              <a:buFont typeface="+mj-lt"/>
              <a:buAutoNum type="arabicPeriod"/>
            </a:pPr>
            <a:r>
              <a:rPr lang="en-US" sz="2400" b="1" dirty="0" smtClean="0">
                <a:solidFill>
                  <a:schemeClr val="tx2"/>
                </a:solidFill>
                <a:effectLst>
                  <a:outerShdw blurRad="38100" dist="38100" dir="2700000" algn="tl">
                    <a:srgbClr val="000000">
                      <a:alpha val="43137"/>
                    </a:srgbClr>
                  </a:outerShdw>
                </a:effectLst>
              </a:rPr>
              <a:t>Add the verb “</a:t>
            </a:r>
            <a:r>
              <a:rPr lang="en-US" sz="2400" b="1" dirty="0" smtClean="0">
                <a:solidFill>
                  <a:srgbClr val="FFFF00"/>
                </a:solidFill>
                <a:effectLst>
                  <a:outerShdw blurRad="38100" dist="38100" dir="2700000" algn="tl">
                    <a:srgbClr val="000000">
                      <a:alpha val="43137"/>
                    </a:srgbClr>
                  </a:outerShdw>
                </a:effectLst>
              </a:rPr>
              <a:t>Be</a:t>
            </a:r>
            <a:r>
              <a:rPr lang="en-US" sz="2400" b="1" dirty="0" smtClean="0">
                <a:solidFill>
                  <a:schemeClr val="tx2"/>
                </a:solidFill>
                <a:effectLst>
                  <a:outerShdw blurRad="38100" dist="38100" dir="2700000" algn="tl">
                    <a:srgbClr val="000000">
                      <a:alpha val="43137"/>
                    </a:srgbClr>
                  </a:outerShdw>
                </a:effectLst>
              </a:rPr>
              <a:t>” in the same tense as the sentence in its active voice form</a:t>
            </a:r>
          </a:p>
          <a:p>
            <a:pPr marL="914400" lvl="1" indent="-457200">
              <a:buFont typeface="+mj-lt"/>
              <a:buAutoNum type="arabicPeriod"/>
            </a:pPr>
            <a:r>
              <a:rPr lang="en-US" sz="2400" b="1" dirty="0" smtClean="0">
                <a:solidFill>
                  <a:schemeClr val="bg1"/>
                </a:solidFill>
                <a:effectLst>
                  <a:outerShdw blurRad="38100" dist="38100" dir="2700000" algn="tl">
                    <a:srgbClr val="000000">
                      <a:alpha val="43137"/>
                    </a:srgbClr>
                  </a:outerShdw>
                </a:effectLst>
              </a:rPr>
              <a:t>Use the </a:t>
            </a:r>
            <a:r>
              <a:rPr lang="en-US" sz="2400" b="1" dirty="0" smtClean="0">
                <a:solidFill>
                  <a:srgbClr val="FFFF00"/>
                </a:solidFill>
                <a:effectLst>
                  <a:outerShdw blurRad="38100" dist="38100" dir="2700000" algn="tl">
                    <a:srgbClr val="000000">
                      <a:alpha val="43137"/>
                    </a:srgbClr>
                  </a:outerShdw>
                </a:effectLst>
              </a:rPr>
              <a:t>Past Participle</a:t>
            </a:r>
            <a:r>
              <a:rPr lang="en-US" sz="2400" b="1" dirty="0" smtClean="0">
                <a:solidFill>
                  <a:schemeClr val="bg1"/>
                </a:solidFill>
                <a:effectLst>
                  <a:outerShdw blurRad="38100" dist="38100" dir="2700000" algn="tl">
                    <a:srgbClr val="000000">
                      <a:alpha val="43137"/>
                    </a:srgbClr>
                  </a:outerShdw>
                </a:effectLst>
              </a:rPr>
              <a:t> form of the main verb</a:t>
            </a:r>
          </a:p>
          <a:p>
            <a:pPr marL="914400" lvl="1" indent="-457200">
              <a:buFont typeface="+mj-lt"/>
              <a:buAutoNum type="arabicPeriod"/>
            </a:pPr>
            <a:endParaRPr lang="en-US" sz="2400" b="1" dirty="0" smtClean="0">
              <a:solidFill>
                <a:schemeClr val="bg1"/>
              </a:solidFill>
              <a:effectLst>
                <a:outerShdw blurRad="38100" dist="38100" dir="2700000" algn="tl">
                  <a:srgbClr val="000000">
                    <a:alpha val="43137"/>
                  </a:srgbClr>
                </a:outerShdw>
              </a:effectLst>
            </a:endParaRPr>
          </a:p>
          <a:p>
            <a:pPr marL="457200" lvl="1" indent="0">
              <a:buNone/>
            </a:pPr>
            <a:r>
              <a:rPr lang="en-US" sz="2400" b="1" dirty="0" smtClean="0">
                <a:solidFill>
                  <a:schemeClr val="bg1"/>
                </a:solidFill>
                <a:effectLst>
                  <a:outerShdw blurRad="38100" dist="38100" dir="2700000" algn="tl">
                    <a:srgbClr val="000000">
                      <a:alpha val="43137"/>
                    </a:srgbClr>
                  </a:outerShdw>
                </a:effectLst>
              </a:rPr>
              <a:t>In </a:t>
            </a:r>
            <a:r>
              <a:rPr lang="en-US" sz="2400" b="1" dirty="0" smtClean="0">
                <a:solidFill>
                  <a:schemeClr val="bg1"/>
                </a:solidFill>
                <a:effectLst>
                  <a:outerShdw blurRad="38100" dist="38100" dir="2700000" algn="tl">
                    <a:srgbClr val="000000">
                      <a:alpha val="43137"/>
                    </a:srgbClr>
                  </a:outerShdw>
                </a:effectLst>
              </a:rPr>
              <a:t>all Perfect tenses and Perfect Modals use the Past Participle form of “Be” which is “</a:t>
            </a:r>
            <a:r>
              <a:rPr lang="en-US" sz="2400" b="1" dirty="0" smtClean="0">
                <a:solidFill>
                  <a:srgbClr val="FFFF00"/>
                </a:solidFill>
                <a:effectLst>
                  <a:outerShdw blurRad="38100" dist="38100" dir="2700000" algn="tl">
                    <a:srgbClr val="000000">
                      <a:alpha val="43137"/>
                    </a:srgbClr>
                  </a:outerShdw>
                </a:effectLst>
              </a:rPr>
              <a:t>been</a:t>
            </a:r>
            <a:r>
              <a:rPr lang="en-US" sz="2400" b="1" dirty="0" smtClean="0">
                <a:solidFill>
                  <a:schemeClr val="bg1"/>
                </a:solidFill>
                <a:effectLst>
                  <a:outerShdw blurRad="38100" dist="38100" dir="2700000" algn="tl">
                    <a:srgbClr val="000000">
                      <a:alpha val="43137"/>
                    </a:srgbClr>
                  </a:outerShdw>
                </a:effectLst>
              </a:rPr>
              <a:t>”</a:t>
            </a:r>
          </a:p>
          <a:p>
            <a:pPr marL="1314450" lvl="2" indent="-457200"/>
            <a:r>
              <a:rPr lang="en-US" sz="2000" b="1" i="1" dirty="0" smtClean="0">
                <a:solidFill>
                  <a:schemeClr val="bg1"/>
                </a:solidFill>
                <a:effectLst>
                  <a:outerShdw blurRad="38100" dist="38100" dir="2700000" algn="tl">
                    <a:srgbClr val="000000">
                      <a:alpha val="43137"/>
                    </a:srgbClr>
                  </a:outerShdw>
                </a:effectLst>
              </a:rPr>
              <a:t>Ex:  Gifts </a:t>
            </a:r>
            <a:r>
              <a:rPr lang="en-US" sz="2000" b="1" i="1" dirty="0" smtClean="0">
                <a:solidFill>
                  <a:srgbClr val="FF0000"/>
                </a:solidFill>
                <a:effectLst>
                  <a:outerShdw blurRad="38100" dist="38100" dir="2700000" algn="tl">
                    <a:srgbClr val="000000">
                      <a:alpha val="43137"/>
                    </a:srgbClr>
                  </a:outerShdw>
                </a:effectLst>
              </a:rPr>
              <a:t>have </a:t>
            </a:r>
            <a:r>
              <a:rPr lang="en-US" sz="2000" b="1" i="1" dirty="0" smtClean="0">
                <a:solidFill>
                  <a:srgbClr val="FFFF00"/>
                </a:solidFill>
                <a:effectLst>
                  <a:outerShdw blurRad="38100" dist="38100" dir="2700000" algn="tl">
                    <a:srgbClr val="000000">
                      <a:alpha val="43137"/>
                    </a:srgbClr>
                  </a:outerShdw>
                </a:effectLst>
              </a:rPr>
              <a:t>been</a:t>
            </a:r>
            <a:r>
              <a:rPr lang="en-US" sz="2000" b="1" i="1" dirty="0" smtClean="0">
                <a:solidFill>
                  <a:schemeClr val="bg1"/>
                </a:solidFill>
                <a:effectLst>
                  <a:outerShdw blurRad="38100" dist="38100" dir="2700000" algn="tl">
                    <a:srgbClr val="000000">
                      <a:alpha val="43137"/>
                    </a:srgbClr>
                  </a:outerShdw>
                </a:effectLst>
              </a:rPr>
              <a:t> given out already.</a:t>
            </a:r>
          </a:p>
          <a:p>
            <a:pPr marL="1314450" lvl="2" indent="-457200"/>
            <a:r>
              <a:rPr lang="en-US" sz="2000" b="1" i="1" dirty="0" smtClean="0">
                <a:solidFill>
                  <a:schemeClr val="bg1"/>
                </a:solidFill>
                <a:effectLst>
                  <a:outerShdw blurRad="38100" dist="38100" dir="2700000" algn="tl">
                    <a:srgbClr val="000000">
                      <a:alpha val="43137"/>
                    </a:srgbClr>
                  </a:outerShdw>
                </a:effectLst>
              </a:rPr>
              <a:t>Ex:  My sister </a:t>
            </a:r>
            <a:r>
              <a:rPr lang="en-US" sz="2000" b="1" i="1" dirty="0" smtClean="0">
                <a:solidFill>
                  <a:srgbClr val="FF0000"/>
                </a:solidFill>
                <a:effectLst>
                  <a:outerShdw blurRad="38100" dist="38100" dir="2700000" algn="tl">
                    <a:srgbClr val="000000">
                      <a:alpha val="43137"/>
                    </a:srgbClr>
                  </a:outerShdw>
                </a:effectLst>
              </a:rPr>
              <a:t>should have</a:t>
            </a:r>
            <a:r>
              <a:rPr lang="en-US" sz="2000" b="1" i="1" dirty="0" smtClean="0">
                <a:solidFill>
                  <a:schemeClr val="bg1"/>
                </a:solidFill>
                <a:effectLst>
                  <a:outerShdw blurRad="38100" dist="38100" dir="2700000" algn="tl">
                    <a:srgbClr val="000000">
                      <a:alpha val="43137"/>
                    </a:srgbClr>
                  </a:outerShdw>
                </a:effectLst>
              </a:rPr>
              <a:t> </a:t>
            </a:r>
            <a:r>
              <a:rPr lang="en-US" sz="2000" b="1" i="1" dirty="0" smtClean="0">
                <a:solidFill>
                  <a:srgbClr val="FFFF00"/>
                </a:solidFill>
                <a:effectLst>
                  <a:outerShdw blurRad="38100" dist="38100" dir="2700000" algn="tl">
                    <a:srgbClr val="000000">
                      <a:alpha val="43137"/>
                    </a:srgbClr>
                  </a:outerShdw>
                </a:effectLst>
              </a:rPr>
              <a:t>been</a:t>
            </a:r>
            <a:r>
              <a:rPr lang="en-US" sz="2000" b="1" i="1" dirty="0" smtClean="0">
                <a:solidFill>
                  <a:schemeClr val="bg1"/>
                </a:solidFill>
                <a:effectLst>
                  <a:outerShdw blurRad="38100" dist="38100" dir="2700000" algn="tl">
                    <a:srgbClr val="000000">
                      <a:alpha val="43137"/>
                    </a:srgbClr>
                  </a:outerShdw>
                </a:effectLst>
              </a:rPr>
              <a:t> told about the party.</a:t>
            </a:r>
          </a:p>
        </p:txBody>
      </p:sp>
    </p:spTree>
    <p:extLst>
      <p:ext uri="{BB962C8B-B14F-4D97-AF65-F5344CB8AC3E}">
        <p14:creationId xmlns:p14="http://schemas.microsoft.com/office/powerpoint/2010/main" val="4186889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500"/>
                            </p:stCondLst>
                            <p:childTnLst>
                              <p:par>
                                <p:cTn id="23" presetID="10" presetClass="entr" presetSubtype="0" fill="hold" grpId="0" nodeType="afterEffect">
                                  <p:stCondLst>
                                    <p:cond delay="50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par>
                          <p:cTn id="26" fill="hold">
                            <p:stCondLst>
                              <p:cond delay="1500"/>
                            </p:stCondLst>
                            <p:childTnLst>
                              <p:par>
                                <p:cTn id="27" presetID="10" presetClass="entr" presetSubtype="0" fill="hold" grpId="0" nodeType="afterEffect">
                                  <p:stCondLst>
                                    <p:cond delay="50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2"/>
                </a:solidFill>
                <a:effectLst>
                  <a:outerShdw blurRad="38100" dist="38100" dir="2700000" algn="tl">
                    <a:srgbClr val="000000">
                      <a:alpha val="43137"/>
                    </a:srgbClr>
                  </a:outerShdw>
                </a:effectLst>
              </a:rPr>
              <a:t>Passive Voice</a:t>
            </a:r>
            <a:br>
              <a:rPr lang="en-US" b="1" dirty="0" smtClean="0">
                <a:solidFill>
                  <a:schemeClr val="tx2"/>
                </a:solidFill>
                <a:effectLst>
                  <a:outerShdw blurRad="38100" dist="38100" dir="2700000" algn="tl">
                    <a:srgbClr val="000000">
                      <a:alpha val="43137"/>
                    </a:srgbClr>
                  </a:outerShdw>
                </a:effectLst>
              </a:rPr>
            </a:br>
            <a:r>
              <a:rPr lang="en-US" sz="2700" b="1" i="1" dirty="0" smtClean="0">
                <a:solidFill>
                  <a:srgbClr val="FFFF00"/>
                </a:solidFill>
                <a:effectLst>
                  <a:outerShdw blurRad="38100" dist="38100" dir="2700000" algn="tl">
                    <a:srgbClr val="000000">
                      <a:alpha val="43137"/>
                    </a:srgbClr>
                  </a:outerShdw>
                </a:effectLst>
              </a:rPr>
              <a:t>Simple Present</a:t>
            </a:r>
            <a:endParaRPr lang="en-US" b="1" i="1" dirty="0">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solidFill>
                  <a:schemeClr val="accent6">
                    <a:lumMod val="60000"/>
                    <a:lumOff val="40000"/>
                  </a:schemeClr>
                </a:solidFill>
                <a:effectLst>
                  <a:outerShdw blurRad="38100" dist="38100" dir="2700000" algn="tl">
                    <a:srgbClr val="000000">
                      <a:alpha val="43137"/>
                    </a:srgbClr>
                  </a:outerShdw>
                </a:effectLst>
              </a:rPr>
              <a:t>Active</a:t>
            </a:r>
            <a:endParaRPr lang="en-US" dirty="0">
              <a:solidFill>
                <a:schemeClr val="accent6">
                  <a:lumMod val="60000"/>
                  <a:lumOff val="40000"/>
                </a:schemeClr>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609599" y="2721146"/>
            <a:ext cx="3090672" cy="3304117"/>
          </a:xfrm>
        </p:spPr>
        <p:txBody>
          <a:bodyPr>
            <a:normAutofit fontScale="92500" lnSpcReduction="20000"/>
          </a:bodyPr>
          <a:lstStyle/>
          <a:p>
            <a:r>
              <a:rPr lang="en-US" sz="2800" b="1" dirty="0" smtClean="0">
                <a:solidFill>
                  <a:schemeClr val="bg1"/>
                </a:solidFill>
                <a:effectLst>
                  <a:outerShdw blurRad="38100" dist="38100" dir="2700000" algn="tl">
                    <a:srgbClr val="000000">
                      <a:alpha val="43137"/>
                    </a:srgbClr>
                  </a:outerShdw>
                </a:effectLst>
              </a:rPr>
              <a:t>I </a:t>
            </a:r>
            <a:r>
              <a:rPr lang="en-US" sz="2800" b="1" dirty="0" smtClean="0">
                <a:solidFill>
                  <a:srgbClr val="FFFF00"/>
                </a:solidFill>
                <a:effectLst>
                  <a:outerShdw blurRad="38100" dist="38100" dir="2700000" algn="tl">
                    <a:srgbClr val="000000">
                      <a:alpha val="43137"/>
                    </a:srgbClr>
                  </a:outerShdw>
                </a:effectLst>
              </a:rPr>
              <a:t>walk</a:t>
            </a:r>
            <a:r>
              <a:rPr lang="en-US" sz="2800" b="1" dirty="0" smtClean="0">
                <a:solidFill>
                  <a:schemeClr val="bg1"/>
                </a:solidFill>
                <a:effectLst>
                  <a:outerShdw blurRad="38100" dist="38100" dir="2700000" algn="tl">
                    <a:srgbClr val="000000">
                      <a:alpha val="43137"/>
                    </a:srgbClr>
                  </a:outerShdw>
                </a:effectLst>
              </a:rPr>
              <a:t> the dogs everyday.</a:t>
            </a:r>
          </a:p>
          <a:p>
            <a:r>
              <a:rPr lang="en-US" sz="2800" b="1" dirty="0" smtClean="0">
                <a:solidFill>
                  <a:schemeClr val="bg1"/>
                </a:solidFill>
                <a:effectLst>
                  <a:outerShdw blurRad="38100" dist="38100" dir="2700000" algn="tl">
                    <a:srgbClr val="000000">
                      <a:alpha val="43137"/>
                    </a:srgbClr>
                  </a:outerShdw>
                </a:effectLst>
              </a:rPr>
              <a:t>Millions of people </a:t>
            </a:r>
            <a:r>
              <a:rPr lang="en-US" sz="2800" b="1" dirty="0" smtClean="0">
                <a:solidFill>
                  <a:srgbClr val="FFFF00"/>
                </a:solidFill>
                <a:effectLst>
                  <a:outerShdw blurRad="38100" dist="38100" dir="2700000" algn="tl">
                    <a:srgbClr val="000000">
                      <a:alpha val="43137"/>
                    </a:srgbClr>
                  </a:outerShdw>
                </a:effectLst>
              </a:rPr>
              <a:t>watch </a:t>
            </a:r>
            <a:r>
              <a:rPr lang="en-US" sz="2800" b="1" dirty="0" smtClean="0">
                <a:solidFill>
                  <a:schemeClr val="bg1"/>
                </a:solidFill>
                <a:effectLst>
                  <a:outerShdw blurRad="38100" dist="38100" dir="2700000" algn="tl">
                    <a:srgbClr val="000000">
                      <a:alpha val="43137"/>
                    </a:srgbClr>
                  </a:outerShdw>
                </a:effectLst>
              </a:rPr>
              <a:t>the Super Bowl.</a:t>
            </a:r>
            <a:br>
              <a:rPr lang="en-US" sz="2800" b="1" dirty="0" smtClean="0">
                <a:solidFill>
                  <a:schemeClr val="bg1"/>
                </a:solidFill>
                <a:effectLst>
                  <a:outerShdw blurRad="38100" dist="38100" dir="2700000" algn="tl">
                    <a:srgbClr val="000000">
                      <a:alpha val="43137"/>
                    </a:srgbClr>
                  </a:outerShdw>
                </a:effectLst>
              </a:rPr>
            </a:br>
            <a:endParaRPr lang="en-US" sz="2800" b="1" dirty="0" smtClean="0">
              <a:solidFill>
                <a:schemeClr val="bg1"/>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People </a:t>
            </a:r>
            <a:r>
              <a:rPr lang="en-US" sz="2800" b="1" dirty="0" smtClean="0">
                <a:solidFill>
                  <a:srgbClr val="FFFF00"/>
                </a:solidFill>
                <a:effectLst>
                  <a:outerShdw blurRad="38100" dist="38100" dir="2700000" algn="tl">
                    <a:srgbClr val="000000">
                      <a:alpha val="43137"/>
                    </a:srgbClr>
                  </a:outerShdw>
                </a:effectLst>
              </a:rPr>
              <a:t>write </a:t>
            </a:r>
            <a:r>
              <a:rPr lang="en-US" sz="2800" b="1" dirty="0" smtClean="0">
                <a:solidFill>
                  <a:schemeClr val="bg1"/>
                </a:solidFill>
                <a:effectLst>
                  <a:outerShdw blurRad="38100" dist="38100" dir="2700000" algn="tl">
                    <a:srgbClr val="000000">
                      <a:alpha val="43137"/>
                    </a:srgbClr>
                  </a:outerShdw>
                </a:effectLst>
              </a:rPr>
              <a:t>many letters to the President.</a:t>
            </a:r>
          </a:p>
        </p:txBody>
      </p:sp>
      <p:sp>
        <p:nvSpPr>
          <p:cNvPr id="5" name="Text Placeholder 4"/>
          <p:cNvSpPr>
            <a:spLocks noGrp="1"/>
          </p:cNvSpPr>
          <p:nvPr>
            <p:ph type="body" sz="quarter" idx="3"/>
          </p:nvPr>
        </p:nvSpPr>
        <p:spPr>
          <a:xfrm>
            <a:off x="3717733" y="1921532"/>
            <a:ext cx="2970404" cy="585637"/>
          </a:xfrm>
        </p:spPr>
        <p:txBody>
          <a:bodyPr/>
          <a:lstStyle/>
          <a:p>
            <a:r>
              <a:rPr lang="en-US" dirty="0" smtClean="0">
                <a:solidFill>
                  <a:schemeClr val="accent6">
                    <a:lumMod val="60000"/>
                    <a:lumOff val="40000"/>
                  </a:schemeClr>
                </a:solidFill>
                <a:effectLst>
                  <a:outerShdw blurRad="38100" dist="38100" dir="2700000" algn="tl">
                    <a:srgbClr val="000000">
                      <a:alpha val="43137"/>
                    </a:srgbClr>
                  </a:outerShdw>
                </a:effectLst>
              </a:rPr>
              <a:t>Passive</a:t>
            </a:r>
            <a:endParaRPr lang="en-US" dirty="0">
              <a:solidFill>
                <a:schemeClr val="accent6">
                  <a:lumMod val="60000"/>
                  <a:lumOff val="40000"/>
                </a:schemeClr>
              </a:solidFill>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591049" y="2507169"/>
            <a:ext cx="4194175" cy="3951288"/>
          </a:xfrm>
        </p:spPr>
        <p:txBody>
          <a:bodyPr>
            <a:normAutofit/>
          </a:bodyPr>
          <a:lstStyle/>
          <a:p>
            <a:r>
              <a:rPr lang="en-US" sz="2800" b="1" dirty="0" smtClean="0">
                <a:solidFill>
                  <a:schemeClr val="bg1"/>
                </a:solidFill>
                <a:effectLst>
                  <a:outerShdw blurRad="38100" dist="38100" dir="2700000" algn="tl">
                    <a:srgbClr val="000000">
                      <a:alpha val="43137"/>
                    </a:srgbClr>
                  </a:outerShdw>
                </a:effectLst>
              </a:rPr>
              <a:t>The dogs </a:t>
            </a:r>
            <a:r>
              <a:rPr lang="en-US" sz="2800" b="1" dirty="0" smtClean="0">
                <a:solidFill>
                  <a:srgbClr val="FFFF00"/>
                </a:solidFill>
                <a:effectLst>
                  <a:outerShdw blurRad="38100" dist="38100" dir="2700000" algn="tl">
                    <a:srgbClr val="000000">
                      <a:alpha val="43137"/>
                    </a:srgbClr>
                  </a:outerShdw>
                </a:effectLst>
              </a:rPr>
              <a:t>are walked </a:t>
            </a:r>
            <a:r>
              <a:rPr lang="en-US" sz="2800" b="1" dirty="0" smtClean="0">
                <a:solidFill>
                  <a:schemeClr val="bg1"/>
                </a:solidFill>
                <a:effectLst>
                  <a:outerShdw blurRad="38100" dist="38100" dir="2700000" algn="tl">
                    <a:srgbClr val="000000">
                      <a:alpha val="43137"/>
                    </a:srgbClr>
                  </a:outerShdw>
                </a:effectLst>
              </a:rPr>
              <a:t>everyday.</a:t>
            </a:r>
          </a:p>
          <a:p>
            <a:r>
              <a:rPr lang="en-US" sz="2800" b="1" dirty="0" smtClean="0">
                <a:solidFill>
                  <a:schemeClr val="bg1"/>
                </a:solidFill>
                <a:effectLst>
                  <a:outerShdw blurRad="38100" dist="38100" dir="2700000" algn="tl">
                    <a:srgbClr val="000000">
                      <a:alpha val="43137"/>
                    </a:srgbClr>
                  </a:outerShdw>
                </a:effectLst>
              </a:rPr>
              <a:t>The Super Bowl </a:t>
            </a:r>
            <a:r>
              <a:rPr lang="en-US" sz="2800" b="1" dirty="0" smtClean="0">
                <a:solidFill>
                  <a:srgbClr val="FFFF00"/>
                </a:solidFill>
                <a:effectLst>
                  <a:outerShdw blurRad="38100" dist="38100" dir="2700000" algn="tl">
                    <a:srgbClr val="000000">
                      <a:alpha val="43137"/>
                    </a:srgbClr>
                  </a:outerShdw>
                </a:effectLst>
              </a:rPr>
              <a:t>is watched </a:t>
            </a:r>
            <a:r>
              <a:rPr lang="en-US" sz="2800" b="1" dirty="0" smtClean="0">
                <a:solidFill>
                  <a:schemeClr val="bg1"/>
                </a:solidFill>
                <a:effectLst>
                  <a:outerShdw blurRad="38100" dist="38100" dir="2700000" algn="tl">
                    <a:srgbClr val="000000">
                      <a:alpha val="43137"/>
                    </a:srgbClr>
                  </a:outerShdw>
                </a:effectLst>
              </a:rPr>
              <a:t>by millions of people.</a:t>
            </a:r>
          </a:p>
          <a:p>
            <a:r>
              <a:rPr lang="en-US" sz="2800" b="1" dirty="0" smtClean="0">
                <a:solidFill>
                  <a:schemeClr val="bg1"/>
                </a:solidFill>
                <a:effectLst>
                  <a:outerShdw blurRad="38100" dist="38100" dir="2700000" algn="tl">
                    <a:srgbClr val="000000">
                      <a:alpha val="43137"/>
                    </a:srgbClr>
                  </a:outerShdw>
                </a:effectLst>
              </a:rPr>
              <a:t>Many letters </a:t>
            </a:r>
            <a:r>
              <a:rPr lang="en-US" sz="2800" b="1" dirty="0" smtClean="0">
                <a:solidFill>
                  <a:srgbClr val="FFFF00"/>
                </a:solidFill>
                <a:effectLst>
                  <a:outerShdw blurRad="38100" dist="38100" dir="2700000" algn="tl">
                    <a:srgbClr val="000000">
                      <a:alpha val="43137"/>
                    </a:srgbClr>
                  </a:outerShdw>
                </a:effectLst>
              </a:rPr>
              <a:t>are written </a:t>
            </a:r>
            <a:r>
              <a:rPr lang="en-US" sz="2800" b="1" dirty="0" smtClean="0">
                <a:solidFill>
                  <a:schemeClr val="bg1"/>
                </a:solidFill>
                <a:effectLst>
                  <a:outerShdw blurRad="38100" dist="38100" dir="2700000" algn="tl">
                    <a:srgbClr val="000000">
                      <a:alpha val="43137"/>
                    </a:srgbClr>
                  </a:outerShdw>
                </a:effectLst>
              </a:rPr>
              <a:t>to the President.</a:t>
            </a:r>
          </a:p>
        </p:txBody>
      </p:sp>
    </p:spTree>
    <p:extLst>
      <p:ext uri="{BB962C8B-B14F-4D97-AF65-F5344CB8AC3E}">
        <p14:creationId xmlns:p14="http://schemas.microsoft.com/office/powerpoint/2010/main" val="552002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50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500"/>
                                        <p:tgtEl>
                                          <p:spTgt spid="6">
                                            <p:txEl>
                                              <p:pRg st="1" end="1"/>
                                            </p:txEl>
                                          </p:spTgt>
                                        </p:tgtEl>
                                      </p:cBhvr>
                                    </p:animEffect>
                                  </p:childTnLst>
                                </p:cTn>
                              </p:par>
                            </p:childTnLst>
                          </p:cTn>
                        </p:par>
                        <p:par>
                          <p:cTn id="22" fill="hold">
                            <p:stCondLst>
                              <p:cond delay="500"/>
                            </p:stCondLst>
                            <p:childTnLst>
                              <p:par>
                                <p:cTn id="23" presetID="10" presetClass="entr" presetSubtype="0" fill="hold" grpId="0" nodeType="afterEffect">
                                  <p:stCondLst>
                                    <p:cond delay="50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Passive Voice</a:t>
            </a:r>
            <a:br>
              <a:rPr lang="en-US" b="1" dirty="0" smtClean="0">
                <a:solidFill>
                  <a:schemeClr val="bg1"/>
                </a:solidFill>
                <a:effectLst>
                  <a:outerShdw blurRad="38100" dist="38100" dir="2700000" algn="tl">
                    <a:srgbClr val="000000">
                      <a:alpha val="43137"/>
                    </a:srgbClr>
                  </a:outerShdw>
                </a:effectLst>
              </a:rPr>
            </a:br>
            <a:r>
              <a:rPr lang="en-US" sz="2700" b="1" i="1" dirty="0" smtClean="0">
                <a:solidFill>
                  <a:srgbClr val="FFFF00"/>
                </a:solidFill>
                <a:effectLst>
                  <a:outerShdw blurRad="38100" dist="38100" dir="2700000" algn="tl">
                    <a:srgbClr val="000000">
                      <a:alpha val="43137"/>
                    </a:srgbClr>
                  </a:outerShdw>
                </a:effectLst>
              </a:rPr>
              <a:t>Simple Past</a:t>
            </a:r>
            <a:endParaRPr lang="en-US" b="1" i="1" dirty="0">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solidFill>
                  <a:schemeClr val="accent6">
                    <a:lumMod val="60000"/>
                    <a:lumOff val="40000"/>
                  </a:schemeClr>
                </a:solidFill>
                <a:effectLst>
                  <a:outerShdw blurRad="38100" dist="38100" dir="2700000" algn="tl">
                    <a:srgbClr val="000000">
                      <a:alpha val="43137"/>
                    </a:srgbClr>
                  </a:outerShdw>
                </a:effectLst>
              </a:rPr>
              <a:t>Active</a:t>
            </a:r>
            <a:endParaRPr lang="en-US" dirty="0">
              <a:solidFill>
                <a:schemeClr val="accent6">
                  <a:lumMod val="60000"/>
                  <a:lumOff val="40000"/>
                </a:schemeClr>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p:txBody>
          <a:bodyPr>
            <a:normAutofit fontScale="92500"/>
          </a:bodyPr>
          <a:lstStyle/>
          <a:p>
            <a:r>
              <a:rPr lang="en-US" sz="2800" b="1" dirty="0" smtClean="0">
                <a:solidFill>
                  <a:schemeClr val="bg1"/>
                </a:solidFill>
                <a:effectLst>
                  <a:outerShdw blurRad="38100" dist="38100" dir="2700000" algn="tl">
                    <a:srgbClr val="000000">
                      <a:alpha val="43137"/>
                    </a:srgbClr>
                  </a:outerShdw>
                </a:effectLst>
              </a:rPr>
              <a:t>I </a:t>
            </a:r>
            <a:r>
              <a:rPr lang="en-US" sz="2800" b="1" dirty="0" smtClean="0">
                <a:solidFill>
                  <a:srgbClr val="FFFF00"/>
                </a:solidFill>
                <a:effectLst>
                  <a:outerShdw blurRad="38100" dist="38100" dir="2700000" algn="tl">
                    <a:srgbClr val="000000">
                      <a:alpha val="43137"/>
                    </a:srgbClr>
                  </a:outerShdw>
                </a:effectLst>
              </a:rPr>
              <a:t>walked </a:t>
            </a:r>
            <a:r>
              <a:rPr lang="en-US" sz="2800" b="1" dirty="0" smtClean="0">
                <a:solidFill>
                  <a:schemeClr val="bg1"/>
                </a:solidFill>
                <a:effectLst>
                  <a:outerShdw blurRad="38100" dist="38100" dir="2700000" algn="tl">
                    <a:srgbClr val="000000">
                      <a:alpha val="43137"/>
                    </a:srgbClr>
                  </a:outerShdw>
                </a:effectLst>
              </a:rPr>
              <a:t>the dogs.</a:t>
            </a:r>
          </a:p>
          <a:p>
            <a:r>
              <a:rPr lang="en-US" sz="2800" b="1" dirty="0" smtClean="0">
                <a:solidFill>
                  <a:schemeClr val="bg1"/>
                </a:solidFill>
                <a:effectLst>
                  <a:outerShdw blurRad="38100" dist="38100" dir="2700000" algn="tl">
                    <a:srgbClr val="000000">
                      <a:alpha val="43137"/>
                    </a:srgbClr>
                  </a:outerShdw>
                </a:effectLst>
              </a:rPr>
              <a:t>Millions of people </a:t>
            </a:r>
            <a:r>
              <a:rPr lang="en-US" sz="2800" b="1" dirty="0" smtClean="0">
                <a:solidFill>
                  <a:srgbClr val="FFFF00"/>
                </a:solidFill>
                <a:effectLst>
                  <a:outerShdw blurRad="38100" dist="38100" dir="2700000" algn="tl">
                    <a:srgbClr val="000000">
                      <a:alpha val="43137"/>
                    </a:srgbClr>
                  </a:outerShdw>
                </a:effectLst>
              </a:rPr>
              <a:t>watched </a:t>
            </a:r>
            <a:r>
              <a:rPr lang="en-US" sz="2800" b="1" dirty="0" smtClean="0">
                <a:solidFill>
                  <a:schemeClr val="bg1"/>
                </a:solidFill>
                <a:effectLst>
                  <a:outerShdw blurRad="38100" dist="38100" dir="2700000" algn="tl">
                    <a:srgbClr val="000000">
                      <a:alpha val="43137"/>
                    </a:srgbClr>
                  </a:outerShdw>
                </a:effectLst>
              </a:rPr>
              <a:t>the Super Bowl.</a:t>
            </a:r>
          </a:p>
          <a:p>
            <a:r>
              <a:rPr lang="en-US" sz="2800" b="1" dirty="0" smtClean="0">
                <a:solidFill>
                  <a:schemeClr val="bg1"/>
                </a:solidFill>
                <a:effectLst>
                  <a:outerShdw blurRad="38100" dist="38100" dir="2700000" algn="tl">
                    <a:srgbClr val="000000">
                      <a:alpha val="43137"/>
                    </a:srgbClr>
                  </a:outerShdw>
                </a:effectLst>
              </a:rPr>
              <a:t>People </a:t>
            </a:r>
            <a:r>
              <a:rPr lang="en-US" sz="2800" b="1" dirty="0" smtClean="0">
                <a:solidFill>
                  <a:srgbClr val="FFFF00"/>
                </a:solidFill>
                <a:effectLst>
                  <a:outerShdw blurRad="38100" dist="38100" dir="2700000" algn="tl">
                    <a:srgbClr val="000000">
                      <a:alpha val="43137"/>
                    </a:srgbClr>
                  </a:outerShdw>
                </a:effectLst>
              </a:rPr>
              <a:t>wrote </a:t>
            </a:r>
            <a:r>
              <a:rPr lang="en-US" sz="2800" b="1" dirty="0" smtClean="0">
                <a:solidFill>
                  <a:schemeClr val="bg1"/>
                </a:solidFill>
                <a:effectLst>
                  <a:outerShdw blurRad="38100" dist="38100" dir="2700000" algn="tl">
                    <a:srgbClr val="000000">
                      <a:alpha val="43137"/>
                    </a:srgbClr>
                  </a:outerShdw>
                </a:effectLst>
              </a:rPr>
              <a:t>many letters to the President.</a:t>
            </a:r>
          </a:p>
        </p:txBody>
      </p:sp>
      <p:sp>
        <p:nvSpPr>
          <p:cNvPr id="5" name="Text Placeholder 4"/>
          <p:cNvSpPr>
            <a:spLocks noGrp="1"/>
          </p:cNvSpPr>
          <p:nvPr>
            <p:ph type="body" sz="quarter" idx="3"/>
          </p:nvPr>
        </p:nvSpPr>
        <p:spPr/>
        <p:txBody>
          <a:bodyPr/>
          <a:lstStyle/>
          <a:p>
            <a:r>
              <a:rPr lang="en-US" dirty="0" smtClean="0">
                <a:solidFill>
                  <a:schemeClr val="accent6">
                    <a:lumMod val="60000"/>
                    <a:lumOff val="40000"/>
                  </a:schemeClr>
                </a:solidFill>
                <a:effectLst>
                  <a:outerShdw blurRad="38100" dist="38100" dir="2700000" algn="tl">
                    <a:srgbClr val="000000">
                      <a:alpha val="43137"/>
                    </a:srgbClr>
                  </a:outerShdw>
                </a:effectLst>
              </a:rPr>
              <a:t>Passive</a:t>
            </a:r>
            <a:endParaRPr lang="en-US" dirty="0">
              <a:solidFill>
                <a:schemeClr val="accent6">
                  <a:lumMod val="60000"/>
                  <a:lumOff val="40000"/>
                </a:schemeClr>
              </a:solidFill>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645025" y="2174875"/>
            <a:ext cx="4194175" cy="3951288"/>
          </a:xfrm>
        </p:spPr>
        <p:txBody>
          <a:bodyPr>
            <a:normAutofit/>
          </a:bodyPr>
          <a:lstStyle/>
          <a:p>
            <a:r>
              <a:rPr lang="en-US" sz="2800" b="1" dirty="0" smtClean="0">
                <a:solidFill>
                  <a:schemeClr val="bg1"/>
                </a:solidFill>
                <a:effectLst>
                  <a:outerShdw blurRad="38100" dist="38100" dir="2700000" algn="tl">
                    <a:srgbClr val="000000">
                      <a:alpha val="43137"/>
                    </a:srgbClr>
                  </a:outerShdw>
                </a:effectLst>
              </a:rPr>
              <a:t>The dogs </a:t>
            </a:r>
            <a:r>
              <a:rPr lang="en-US" sz="2800" b="1" dirty="0" smtClean="0">
                <a:solidFill>
                  <a:srgbClr val="FFFF00"/>
                </a:solidFill>
                <a:effectLst>
                  <a:outerShdw blurRad="38100" dist="38100" dir="2700000" algn="tl">
                    <a:srgbClr val="000000">
                      <a:alpha val="43137"/>
                    </a:srgbClr>
                  </a:outerShdw>
                </a:effectLst>
              </a:rPr>
              <a:t>were walked</a:t>
            </a:r>
            <a:r>
              <a:rPr lang="en-US" sz="2800" b="1" dirty="0" smtClean="0">
                <a:solidFill>
                  <a:schemeClr val="bg1"/>
                </a:solidFill>
                <a:effectLst>
                  <a:outerShdw blurRad="38100" dist="38100" dir="2700000" algn="tl">
                    <a:srgbClr val="000000">
                      <a:alpha val="43137"/>
                    </a:srgbClr>
                  </a:outerShdw>
                </a:effectLst>
              </a:rPr>
              <a:t>.</a:t>
            </a:r>
          </a:p>
          <a:p>
            <a:r>
              <a:rPr lang="en-US" sz="2800" b="1" dirty="0" smtClean="0">
                <a:solidFill>
                  <a:schemeClr val="bg1"/>
                </a:solidFill>
                <a:effectLst>
                  <a:outerShdw blurRad="38100" dist="38100" dir="2700000" algn="tl">
                    <a:srgbClr val="000000">
                      <a:alpha val="43137"/>
                    </a:srgbClr>
                  </a:outerShdw>
                </a:effectLst>
              </a:rPr>
              <a:t>The Super Bowl </a:t>
            </a:r>
            <a:r>
              <a:rPr lang="en-US" sz="2800" b="1" dirty="0" smtClean="0">
                <a:solidFill>
                  <a:srgbClr val="FFFF00"/>
                </a:solidFill>
                <a:effectLst>
                  <a:outerShdw blurRad="38100" dist="38100" dir="2700000" algn="tl">
                    <a:srgbClr val="000000">
                      <a:alpha val="43137"/>
                    </a:srgbClr>
                  </a:outerShdw>
                </a:effectLst>
              </a:rPr>
              <a:t>was watched </a:t>
            </a:r>
            <a:r>
              <a:rPr lang="en-US" sz="2800" b="1" dirty="0" smtClean="0">
                <a:solidFill>
                  <a:schemeClr val="bg1"/>
                </a:solidFill>
                <a:effectLst>
                  <a:outerShdw blurRad="38100" dist="38100" dir="2700000" algn="tl">
                    <a:srgbClr val="000000">
                      <a:alpha val="43137"/>
                    </a:srgbClr>
                  </a:outerShdw>
                </a:effectLst>
              </a:rPr>
              <a:t>by millions of people.</a:t>
            </a:r>
          </a:p>
          <a:p>
            <a:r>
              <a:rPr lang="en-US" sz="2800" b="1" dirty="0" smtClean="0">
                <a:solidFill>
                  <a:schemeClr val="bg1"/>
                </a:solidFill>
                <a:effectLst>
                  <a:outerShdw blurRad="38100" dist="38100" dir="2700000" algn="tl">
                    <a:srgbClr val="000000">
                      <a:alpha val="43137"/>
                    </a:srgbClr>
                  </a:outerShdw>
                </a:effectLst>
              </a:rPr>
              <a:t>Many letters </a:t>
            </a:r>
            <a:r>
              <a:rPr lang="en-US" sz="2800" b="1" dirty="0" smtClean="0">
                <a:solidFill>
                  <a:srgbClr val="FFFF00"/>
                </a:solidFill>
                <a:effectLst>
                  <a:outerShdw blurRad="38100" dist="38100" dir="2700000" algn="tl">
                    <a:srgbClr val="000000">
                      <a:alpha val="43137"/>
                    </a:srgbClr>
                  </a:outerShdw>
                </a:effectLst>
              </a:rPr>
              <a:t>were written </a:t>
            </a:r>
            <a:r>
              <a:rPr lang="en-US" sz="2800" b="1" dirty="0" smtClean="0">
                <a:solidFill>
                  <a:schemeClr val="bg1"/>
                </a:solidFill>
                <a:effectLst>
                  <a:outerShdw blurRad="38100" dist="38100" dir="2700000" algn="tl">
                    <a:srgbClr val="000000">
                      <a:alpha val="43137"/>
                    </a:srgbClr>
                  </a:outerShdw>
                </a:effectLst>
              </a:rPr>
              <a:t>to the President.</a:t>
            </a:r>
          </a:p>
        </p:txBody>
      </p:sp>
    </p:spTree>
    <p:extLst>
      <p:ext uri="{BB962C8B-B14F-4D97-AF65-F5344CB8AC3E}">
        <p14:creationId xmlns:p14="http://schemas.microsoft.com/office/powerpoint/2010/main" val="9332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50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500"/>
                                        <p:tgtEl>
                                          <p:spTgt spid="6">
                                            <p:txEl>
                                              <p:pRg st="1" end="1"/>
                                            </p:txEl>
                                          </p:spTgt>
                                        </p:tgtEl>
                                      </p:cBhvr>
                                    </p:animEffect>
                                  </p:childTnLst>
                                </p:cTn>
                              </p:par>
                            </p:childTnLst>
                          </p:cTn>
                        </p:par>
                        <p:par>
                          <p:cTn id="22" fill="hold">
                            <p:stCondLst>
                              <p:cond delay="500"/>
                            </p:stCondLst>
                            <p:childTnLst>
                              <p:par>
                                <p:cTn id="23" presetID="10" presetClass="entr" presetSubtype="0" fill="hold" grpId="0" nodeType="afterEffect">
                                  <p:stCondLst>
                                    <p:cond delay="50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Passive Voice</a:t>
            </a:r>
            <a:br>
              <a:rPr lang="en-US" b="1" dirty="0" smtClean="0">
                <a:solidFill>
                  <a:schemeClr val="bg1"/>
                </a:solidFill>
                <a:effectLst>
                  <a:outerShdw blurRad="38100" dist="38100" dir="2700000" algn="tl">
                    <a:srgbClr val="000000">
                      <a:alpha val="43137"/>
                    </a:srgbClr>
                  </a:outerShdw>
                </a:effectLst>
              </a:rPr>
            </a:br>
            <a:r>
              <a:rPr lang="en-US" sz="2700" b="1" i="1" dirty="0" smtClean="0">
                <a:solidFill>
                  <a:srgbClr val="FFFF00"/>
                </a:solidFill>
                <a:effectLst>
                  <a:outerShdw blurRad="38100" dist="38100" dir="2700000" algn="tl">
                    <a:srgbClr val="000000">
                      <a:alpha val="43137"/>
                    </a:srgbClr>
                  </a:outerShdw>
                </a:effectLst>
              </a:rPr>
              <a:t>Present Perfect</a:t>
            </a:r>
            <a:endParaRPr lang="en-US" b="1" i="1" dirty="0">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solidFill>
                  <a:schemeClr val="accent6">
                    <a:lumMod val="60000"/>
                    <a:lumOff val="40000"/>
                  </a:schemeClr>
                </a:solidFill>
                <a:effectLst>
                  <a:outerShdw blurRad="38100" dist="38100" dir="2700000" algn="tl">
                    <a:srgbClr val="000000">
                      <a:alpha val="43137"/>
                    </a:srgbClr>
                  </a:outerShdw>
                </a:effectLst>
              </a:rPr>
              <a:t>Active</a:t>
            </a:r>
            <a:endParaRPr lang="en-US" dirty="0">
              <a:solidFill>
                <a:schemeClr val="accent6">
                  <a:lumMod val="60000"/>
                  <a:lumOff val="40000"/>
                </a:schemeClr>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p:txBody>
          <a:bodyPr>
            <a:normAutofit fontScale="92500" lnSpcReduction="20000"/>
          </a:bodyPr>
          <a:lstStyle/>
          <a:p>
            <a:r>
              <a:rPr lang="en-US" sz="2800" b="1" dirty="0" smtClean="0">
                <a:solidFill>
                  <a:schemeClr val="bg1"/>
                </a:solidFill>
                <a:effectLst>
                  <a:outerShdw blurRad="38100" dist="38100" dir="2700000" algn="tl">
                    <a:srgbClr val="000000">
                      <a:alpha val="43137"/>
                    </a:srgbClr>
                  </a:outerShdw>
                </a:effectLst>
              </a:rPr>
              <a:t>I</a:t>
            </a:r>
            <a:r>
              <a:rPr lang="en-US" sz="2800" b="1" dirty="0" smtClean="0">
                <a:solidFill>
                  <a:srgbClr val="FFFF00"/>
                </a:solidFill>
                <a:effectLst>
                  <a:outerShdw blurRad="38100" dist="38100" dir="2700000" algn="tl">
                    <a:srgbClr val="000000">
                      <a:alpha val="43137"/>
                    </a:srgbClr>
                  </a:outerShdw>
                </a:effectLst>
              </a:rPr>
              <a:t>’ve walked </a:t>
            </a:r>
            <a:r>
              <a:rPr lang="en-US" sz="2800" b="1" dirty="0" smtClean="0">
                <a:solidFill>
                  <a:schemeClr val="bg1"/>
                </a:solidFill>
                <a:effectLst>
                  <a:outerShdw blurRad="38100" dist="38100" dir="2700000" algn="tl">
                    <a:srgbClr val="000000">
                      <a:alpha val="43137"/>
                    </a:srgbClr>
                  </a:outerShdw>
                </a:effectLst>
              </a:rPr>
              <a:t>the dogs already.</a:t>
            </a:r>
          </a:p>
          <a:p>
            <a:r>
              <a:rPr lang="en-US" sz="2800" b="1" dirty="0" smtClean="0">
                <a:solidFill>
                  <a:schemeClr val="bg1"/>
                </a:solidFill>
                <a:effectLst>
                  <a:outerShdw blurRad="38100" dist="38100" dir="2700000" algn="tl">
                    <a:srgbClr val="000000">
                      <a:alpha val="43137"/>
                    </a:srgbClr>
                  </a:outerShdw>
                </a:effectLst>
              </a:rPr>
              <a:t>Millions of people </a:t>
            </a:r>
            <a:r>
              <a:rPr lang="en-US" sz="2800" b="1" dirty="0" smtClean="0">
                <a:solidFill>
                  <a:srgbClr val="FFFF00"/>
                </a:solidFill>
                <a:effectLst>
                  <a:outerShdw blurRad="38100" dist="38100" dir="2700000" algn="tl">
                    <a:srgbClr val="000000">
                      <a:alpha val="43137"/>
                    </a:srgbClr>
                  </a:outerShdw>
                </a:effectLst>
              </a:rPr>
              <a:t>have watched </a:t>
            </a:r>
            <a:r>
              <a:rPr lang="en-US" sz="2800" b="1" dirty="0" smtClean="0">
                <a:solidFill>
                  <a:schemeClr val="bg1"/>
                </a:solidFill>
                <a:effectLst>
                  <a:outerShdw blurRad="38100" dist="38100" dir="2700000" algn="tl">
                    <a:srgbClr val="000000">
                      <a:alpha val="43137"/>
                    </a:srgbClr>
                  </a:outerShdw>
                </a:effectLst>
              </a:rPr>
              <a:t>the Super Bowl.</a:t>
            </a:r>
          </a:p>
          <a:p>
            <a:r>
              <a:rPr lang="en-US" sz="2800" b="1" dirty="0" smtClean="0">
                <a:solidFill>
                  <a:schemeClr val="bg1"/>
                </a:solidFill>
                <a:effectLst>
                  <a:outerShdw blurRad="38100" dist="38100" dir="2700000" algn="tl">
                    <a:srgbClr val="000000">
                      <a:alpha val="43137"/>
                    </a:srgbClr>
                  </a:outerShdw>
                </a:effectLst>
              </a:rPr>
              <a:t>People </a:t>
            </a:r>
            <a:r>
              <a:rPr lang="en-US" sz="2800" b="1" dirty="0" smtClean="0">
                <a:solidFill>
                  <a:srgbClr val="FFFF00"/>
                </a:solidFill>
                <a:effectLst>
                  <a:outerShdw blurRad="38100" dist="38100" dir="2700000" algn="tl">
                    <a:srgbClr val="000000">
                      <a:alpha val="43137"/>
                    </a:srgbClr>
                  </a:outerShdw>
                </a:effectLst>
              </a:rPr>
              <a:t>have written </a:t>
            </a:r>
            <a:r>
              <a:rPr lang="en-US" sz="2800" b="1" dirty="0" smtClean="0">
                <a:solidFill>
                  <a:schemeClr val="bg1"/>
                </a:solidFill>
                <a:effectLst>
                  <a:outerShdw blurRad="38100" dist="38100" dir="2700000" algn="tl">
                    <a:srgbClr val="000000">
                      <a:alpha val="43137"/>
                    </a:srgbClr>
                  </a:outerShdw>
                </a:effectLst>
              </a:rPr>
              <a:t>many letters to the President.</a:t>
            </a:r>
          </a:p>
        </p:txBody>
      </p:sp>
      <p:sp>
        <p:nvSpPr>
          <p:cNvPr id="5" name="Text Placeholder 4"/>
          <p:cNvSpPr>
            <a:spLocks noGrp="1"/>
          </p:cNvSpPr>
          <p:nvPr>
            <p:ph type="body" sz="quarter" idx="3"/>
          </p:nvPr>
        </p:nvSpPr>
        <p:spPr/>
        <p:txBody>
          <a:bodyPr/>
          <a:lstStyle/>
          <a:p>
            <a:r>
              <a:rPr lang="en-US" dirty="0" smtClean="0">
                <a:solidFill>
                  <a:schemeClr val="accent6">
                    <a:lumMod val="60000"/>
                    <a:lumOff val="40000"/>
                  </a:schemeClr>
                </a:solidFill>
                <a:effectLst>
                  <a:outerShdw blurRad="38100" dist="38100" dir="2700000" algn="tl">
                    <a:srgbClr val="000000">
                      <a:alpha val="43137"/>
                    </a:srgbClr>
                  </a:outerShdw>
                </a:effectLst>
              </a:rPr>
              <a:t>Passive</a:t>
            </a:r>
            <a:endParaRPr lang="en-US" dirty="0">
              <a:solidFill>
                <a:schemeClr val="accent6">
                  <a:lumMod val="60000"/>
                  <a:lumOff val="40000"/>
                </a:schemeClr>
              </a:solidFill>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645025" y="2174875"/>
            <a:ext cx="4194175" cy="3951288"/>
          </a:xfrm>
        </p:spPr>
        <p:txBody>
          <a:bodyPr>
            <a:normAutofit/>
          </a:bodyPr>
          <a:lstStyle/>
          <a:p>
            <a:r>
              <a:rPr lang="en-US" sz="2800" b="1" dirty="0" smtClean="0">
                <a:solidFill>
                  <a:schemeClr val="bg1"/>
                </a:solidFill>
                <a:effectLst>
                  <a:outerShdw blurRad="38100" dist="38100" dir="2700000" algn="tl">
                    <a:srgbClr val="000000">
                      <a:alpha val="43137"/>
                    </a:srgbClr>
                  </a:outerShdw>
                </a:effectLst>
              </a:rPr>
              <a:t>The dogs </a:t>
            </a:r>
            <a:r>
              <a:rPr lang="en-US" sz="2800" b="1" dirty="0" smtClean="0">
                <a:solidFill>
                  <a:srgbClr val="FFFF00"/>
                </a:solidFill>
                <a:effectLst>
                  <a:outerShdw blurRad="38100" dist="38100" dir="2700000" algn="tl">
                    <a:srgbClr val="000000">
                      <a:alpha val="43137"/>
                    </a:srgbClr>
                  </a:outerShdw>
                </a:effectLst>
              </a:rPr>
              <a:t>have been walked </a:t>
            </a:r>
            <a:r>
              <a:rPr lang="en-US" sz="2800" b="1" dirty="0" smtClean="0">
                <a:solidFill>
                  <a:schemeClr val="bg1"/>
                </a:solidFill>
                <a:effectLst>
                  <a:outerShdw blurRad="38100" dist="38100" dir="2700000" algn="tl">
                    <a:srgbClr val="000000">
                      <a:alpha val="43137"/>
                    </a:srgbClr>
                  </a:outerShdw>
                </a:effectLst>
              </a:rPr>
              <a:t>already.</a:t>
            </a:r>
          </a:p>
          <a:p>
            <a:r>
              <a:rPr lang="en-US" sz="2800" b="1" dirty="0" smtClean="0">
                <a:solidFill>
                  <a:schemeClr val="bg1"/>
                </a:solidFill>
                <a:effectLst>
                  <a:outerShdw blurRad="38100" dist="38100" dir="2700000" algn="tl">
                    <a:srgbClr val="000000">
                      <a:alpha val="43137"/>
                    </a:srgbClr>
                  </a:outerShdw>
                </a:effectLst>
              </a:rPr>
              <a:t>The Super Bowl </a:t>
            </a:r>
            <a:r>
              <a:rPr lang="en-US" sz="2800" b="1" dirty="0" smtClean="0">
                <a:solidFill>
                  <a:srgbClr val="FFFF00"/>
                </a:solidFill>
                <a:effectLst>
                  <a:outerShdw blurRad="38100" dist="38100" dir="2700000" algn="tl">
                    <a:srgbClr val="000000">
                      <a:alpha val="43137"/>
                    </a:srgbClr>
                  </a:outerShdw>
                </a:effectLst>
              </a:rPr>
              <a:t>has been watched </a:t>
            </a:r>
            <a:r>
              <a:rPr lang="en-US" sz="2800" b="1" dirty="0" smtClean="0">
                <a:solidFill>
                  <a:schemeClr val="bg1"/>
                </a:solidFill>
                <a:effectLst>
                  <a:outerShdw blurRad="38100" dist="38100" dir="2700000" algn="tl">
                    <a:srgbClr val="000000">
                      <a:alpha val="43137"/>
                    </a:srgbClr>
                  </a:outerShdw>
                </a:effectLst>
              </a:rPr>
              <a:t>by millions of people.</a:t>
            </a:r>
          </a:p>
          <a:p>
            <a:r>
              <a:rPr lang="en-US" sz="2800" b="1" dirty="0" smtClean="0">
                <a:solidFill>
                  <a:schemeClr val="bg1"/>
                </a:solidFill>
                <a:effectLst>
                  <a:outerShdw blurRad="38100" dist="38100" dir="2700000" algn="tl">
                    <a:srgbClr val="000000">
                      <a:alpha val="43137"/>
                    </a:srgbClr>
                  </a:outerShdw>
                </a:effectLst>
              </a:rPr>
              <a:t>Many letters </a:t>
            </a:r>
            <a:r>
              <a:rPr lang="en-US" sz="2800" b="1" dirty="0" smtClean="0">
                <a:solidFill>
                  <a:srgbClr val="FFFF00"/>
                </a:solidFill>
                <a:effectLst>
                  <a:outerShdw blurRad="38100" dist="38100" dir="2700000" algn="tl">
                    <a:srgbClr val="000000">
                      <a:alpha val="43137"/>
                    </a:srgbClr>
                  </a:outerShdw>
                </a:effectLst>
              </a:rPr>
              <a:t>have been written </a:t>
            </a:r>
            <a:r>
              <a:rPr lang="en-US" sz="2800" b="1" dirty="0" smtClean="0">
                <a:solidFill>
                  <a:schemeClr val="bg1"/>
                </a:solidFill>
                <a:effectLst>
                  <a:outerShdw blurRad="38100" dist="38100" dir="2700000" algn="tl">
                    <a:srgbClr val="000000">
                      <a:alpha val="43137"/>
                    </a:srgbClr>
                  </a:outerShdw>
                </a:effectLst>
              </a:rPr>
              <a:t>to the President.</a:t>
            </a:r>
          </a:p>
        </p:txBody>
      </p:sp>
    </p:spTree>
    <p:extLst>
      <p:ext uri="{BB962C8B-B14F-4D97-AF65-F5344CB8AC3E}">
        <p14:creationId xmlns:p14="http://schemas.microsoft.com/office/powerpoint/2010/main" val="1312414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50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500"/>
                                        <p:tgtEl>
                                          <p:spTgt spid="6">
                                            <p:txEl>
                                              <p:pRg st="1" end="1"/>
                                            </p:txEl>
                                          </p:spTgt>
                                        </p:tgtEl>
                                      </p:cBhvr>
                                    </p:animEffect>
                                  </p:childTnLst>
                                </p:cTn>
                              </p:par>
                            </p:childTnLst>
                          </p:cTn>
                        </p:par>
                        <p:par>
                          <p:cTn id="22" fill="hold">
                            <p:stCondLst>
                              <p:cond delay="500"/>
                            </p:stCondLst>
                            <p:childTnLst>
                              <p:par>
                                <p:cTn id="23" presetID="10" presetClass="entr" presetSubtype="0" fill="hold" grpId="0" nodeType="afterEffect">
                                  <p:stCondLst>
                                    <p:cond delay="50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fade">
                                      <p:cBhvr>
                                        <p:cTn id="25" dur="500"/>
                                        <p:tgtEl>
                                          <p:spTgt spid="4">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bg1"/>
                </a:solidFill>
                <a:effectLst>
                  <a:outerShdw blurRad="38100" dist="38100" dir="2700000" algn="tl">
                    <a:srgbClr val="000000">
                      <a:alpha val="43137"/>
                    </a:srgbClr>
                  </a:outerShdw>
                </a:effectLst>
              </a:rPr>
              <a:t>Passive Voice</a:t>
            </a:r>
            <a:br>
              <a:rPr lang="en-US" b="1" dirty="0" smtClean="0">
                <a:solidFill>
                  <a:schemeClr val="bg1"/>
                </a:solidFill>
                <a:effectLst>
                  <a:outerShdw blurRad="38100" dist="38100" dir="2700000" algn="tl">
                    <a:srgbClr val="000000">
                      <a:alpha val="43137"/>
                    </a:srgbClr>
                  </a:outerShdw>
                </a:effectLst>
              </a:rPr>
            </a:br>
            <a:r>
              <a:rPr lang="en-US" sz="2700" b="1" i="1" dirty="0" smtClean="0">
                <a:solidFill>
                  <a:srgbClr val="FFFF00"/>
                </a:solidFill>
                <a:effectLst>
                  <a:outerShdw blurRad="38100" dist="38100" dir="2700000" algn="tl">
                    <a:srgbClr val="000000">
                      <a:alpha val="43137"/>
                    </a:srgbClr>
                  </a:outerShdw>
                </a:effectLst>
              </a:rPr>
              <a:t>Modals</a:t>
            </a:r>
            <a:endParaRPr lang="en-US" b="1" i="1" dirty="0">
              <a:solidFill>
                <a:srgbClr val="FFFF00"/>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r>
              <a:rPr lang="en-US" dirty="0" smtClean="0">
                <a:solidFill>
                  <a:schemeClr val="accent6">
                    <a:lumMod val="60000"/>
                    <a:lumOff val="40000"/>
                  </a:schemeClr>
                </a:solidFill>
                <a:effectLst>
                  <a:outerShdw blurRad="38100" dist="38100" dir="2700000" algn="tl">
                    <a:srgbClr val="000000">
                      <a:alpha val="43137"/>
                    </a:srgbClr>
                  </a:outerShdw>
                </a:effectLst>
              </a:rPr>
              <a:t>Active</a:t>
            </a:r>
            <a:endParaRPr lang="en-US" dirty="0">
              <a:solidFill>
                <a:schemeClr val="accent6">
                  <a:lumMod val="60000"/>
                  <a:lumOff val="40000"/>
                </a:schemeClr>
              </a:solidFill>
              <a:effectLst>
                <a:outerShdw blurRad="38100" dist="38100" dir="2700000" algn="tl">
                  <a:srgbClr val="000000">
                    <a:alpha val="43137"/>
                  </a:srgbClr>
                </a:outerShdw>
              </a:effectLst>
            </a:endParaRPr>
          </a:p>
        </p:txBody>
      </p:sp>
      <p:sp>
        <p:nvSpPr>
          <p:cNvPr id="4" name="Content Placeholder 3"/>
          <p:cNvSpPr>
            <a:spLocks noGrp="1"/>
          </p:cNvSpPr>
          <p:nvPr>
            <p:ph sz="half" idx="2"/>
          </p:nvPr>
        </p:nvSpPr>
        <p:spPr>
          <a:xfrm>
            <a:off x="457200" y="2481262"/>
            <a:ext cx="4040188" cy="3995737"/>
          </a:xfrm>
        </p:spPr>
        <p:txBody>
          <a:bodyPr>
            <a:normAutofit/>
          </a:bodyPr>
          <a:lstStyle/>
          <a:p>
            <a:r>
              <a:rPr lang="en-US" sz="2800" b="1" dirty="0" smtClean="0">
                <a:solidFill>
                  <a:schemeClr val="bg1"/>
                </a:solidFill>
                <a:effectLst>
                  <a:outerShdw blurRad="38100" dist="38100" dir="2700000" algn="tl">
                    <a:srgbClr val="000000">
                      <a:alpha val="43137"/>
                    </a:srgbClr>
                  </a:outerShdw>
                </a:effectLst>
              </a:rPr>
              <a:t>I</a:t>
            </a:r>
            <a:r>
              <a:rPr lang="en-US" sz="2800" b="1" dirty="0" smtClean="0">
                <a:solidFill>
                  <a:srgbClr val="FFFF00"/>
                </a:solidFill>
                <a:effectLst>
                  <a:outerShdw blurRad="38100" dist="38100" dir="2700000" algn="tl">
                    <a:srgbClr val="000000">
                      <a:alpha val="43137"/>
                    </a:srgbClr>
                  </a:outerShdw>
                </a:effectLst>
              </a:rPr>
              <a:t> should walk </a:t>
            </a:r>
            <a:r>
              <a:rPr lang="en-US" sz="2800" b="1" dirty="0" smtClean="0">
                <a:solidFill>
                  <a:schemeClr val="bg1"/>
                </a:solidFill>
                <a:effectLst>
                  <a:outerShdw blurRad="38100" dist="38100" dir="2700000" algn="tl">
                    <a:srgbClr val="000000">
                      <a:alpha val="43137"/>
                    </a:srgbClr>
                  </a:outerShdw>
                </a:effectLst>
              </a:rPr>
              <a:t>the </a:t>
            </a:r>
            <a:r>
              <a:rPr lang="en-US" sz="2800" b="1" dirty="0" smtClean="0">
                <a:solidFill>
                  <a:schemeClr val="bg1"/>
                </a:solidFill>
                <a:effectLst>
                  <a:outerShdw blurRad="38100" dist="38100" dir="2700000" algn="tl">
                    <a:srgbClr val="000000">
                      <a:alpha val="43137"/>
                    </a:srgbClr>
                  </a:outerShdw>
                </a:effectLst>
              </a:rPr>
              <a:t>dog </a:t>
            </a:r>
            <a:r>
              <a:rPr lang="en-US" sz="2800" b="1" dirty="0" smtClean="0">
                <a:solidFill>
                  <a:schemeClr val="bg1"/>
                </a:solidFill>
                <a:effectLst>
                  <a:outerShdw blurRad="38100" dist="38100" dir="2700000" algn="tl">
                    <a:srgbClr val="000000">
                      <a:alpha val="43137"/>
                    </a:srgbClr>
                  </a:outerShdw>
                </a:effectLst>
              </a:rPr>
              <a:t>everyday.</a:t>
            </a:r>
          </a:p>
          <a:p>
            <a:r>
              <a:rPr lang="en-US" sz="2800" b="1" dirty="0" smtClean="0">
                <a:solidFill>
                  <a:schemeClr val="bg1"/>
                </a:solidFill>
                <a:effectLst>
                  <a:outerShdw blurRad="38100" dist="38100" dir="2700000" algn="tl">
                    <a:srgbClr val="000000">
                      <a:alpha val="43137"/>
                    </a:srgbClr>
                  </a:outerShdw>
                </a:effectLst>
              </a:rPr>
              <a:t>More </a:t>
            </a:r>
            <a:r>
              <a:rPr lang="en-US" sz="2800" b="1" dirty="0" smtClean="0">
                <a:solidFill>
                  <a:schemeClr val="bg1"/>
                </a:solidFill>
                <a:effectLst>
                  <a:outerShdw blurRad="38100" dist="38100" dir="2700000" algn="tl">
                    <a:srgbClr val="000000">
                      <a:alpha val="43137"/>
                    </a:srgbClr>
                  </a:outerShdw>
                </a:effectLst>
              </a:rPr>
              <a:t>people </a:t>
            </a:r>
            <a:r>
              <a:rPr lang="en-US" sz="2800" b="1" dirty="0" smtClean="0">
                <a:solidFill>
                  <a:srgbClr val="FFFF00"/>
                </a:solidFill>
                <a:effectLst>
                  <a:outerShdw blurRad="38100" dist="38100" dir="2700000" algn="tl">
                    <a:srgbClr val="000000">
                      <a:alpha val="43137"/>
                    </a:srgbClr>
                  </a:outerShdw>
                </a:effectLst>
              </a:rPr>
              <a:t>will follow </a:t>
            </a:r>
            <a:r>
              <a:rPr lang="en-US" sz="2800" b="1" dirty="0" smtClean="0">
                <a:solidFill>
                  <a:schemeClr val="bg1"/>
                </a:solidFill>
                <a:effectLst>
                  <a:outerShdw blurRad="38100" dist="38100" dir="2700000" algn="tl">
                    <a:srgbClr val="000000">
                      <a:alpha val="43137"/>
                    </a:srgbClr>
                  </a:outerShdw>
                </a:effectLst>
              </a:rPr>
              <a:t>the rules</a:t>
            </a:r>
            <a:r>
              <a:rPr lang="en-US" sz="2800" b="1" dirty="0" smtClean="0">
                <a:solidFill>
                  <a:srgbClr val="FFFF00"/>
                </a:solidFill>
                <a:effectLst>
                  <a:outerShdw blurRad="38100" dist="38100" dir="2700000" algn="tl">
                    <a:srgbClr val="000000">
                      <a:alpha val="43137"/>
                    </a:srgbClr>
                  </a:outerShdw>
                </a:effectLst>
              </a:rPr>
              <a:t>. </a:t>
            </a:r>
          </a:p>
          <a:p>
            <a:pPr marL="0" indent="0">
              <a:buNone/>
            </a:pPr>
            <a:endParaRPr lang="en-US" sz="2800" b="1" dirty="0" smtClean="0">
              <a:solidFill>
                <a:srgbClr val="FFFF00"/>
              </a:solidFill>
              <a:effectLst>
                <a:outerShdw blurRad="38100" dist="38100" dir="2700000" algn="tl">
                  <a:srgbClr val="000000">
                    <a:alpha val="43137"/>
                  </a:srgbClr>
                </a:outerShdw>
              </a:effectLst>
            </a:endParaRPr>
          </a:p>
          <a:p>
            <a:r>
              <a:rPr lang="en-US" sz="2800" b="1" dirty="0" smtClean="0">
                <a:solidFill>
                  <a:schemeClr val="bg1"/>
                </a:solidFill>
                <a:effectLst>
                  <a:outerShdw blurRad="38100" dist="38100" dir="2700000" algn="tl">
                    <a:srgbClr val="000000">
                      <a:alpha val="43137"/>
                    </a:srgbClr>
                  </a:outerShdw>
                </a:effectLst>
              </a:rPr>
              <a:t>The council </a:t>
            </a:r>
            <a:r>
              <a:rPr lang="en-US" sz="2800" b="1" dirty="0" smtClean="0">
                <a:solidFill>
                  <a:srgbClr val="FFFF00"/>
                </a:solidFill>
                <a:effectLst>
                  <a:outerShdw blurRad="38100" dist="38100" dir="2700000" algn="tl">
                    <a:srgbClr val="000000">
                      <a:alpha val="43137"/>
                    </a:srgbClr>
                  </a:outerShdw>
                </a:effectLst>
              </a:rPr>
              <a:t>will build </a:t>
            </a:r>
            <a:r>
              <a:rPr lang="en-US" sz="2800" b="1" dirty="0" smtClean="0">
                <a:solidFill>
                  <a:schemeClr val="bg1"/>
                </a:solidFill>
                <a:effectLst>
                  <a:outerShdw blurRad="38100" dist="38100" dir="2700000" algn="tl">
                    <a:srgbClr val="000000">
                      <a:alpha val="43137"/>
                    </a:srgbClr>
                  </a:outerShdw>
                </a:effectLst>
              </a:rPr>
              <a:t>a new sports </a:t>
            </a:r>
            <a:r>
              <a:rPr lang="en-US" sz="2800" b="1" dirty="0" err="1" smtClean="0">
                <a:solidFill>
                  <a:schemeClr val="bg1"/>
                </a:solidFill>
                <a:effectLst>
                  <a:outerShdw blurRad="38100" dist="38100" dir="2700000" algn="tl">
                    <a:srgbClr val="000000">
                      <a:alpha val="43137"/>
                    </a:srgbClr>
                  </a:outerShdw>
                </a:effectLst>
              </a:rPr>
              <a:t>centre</a:t>
            </a:r>
            <a:r>
              <a:rPr lang="en-US" sz="2800" b="1" dirty="0" smtClean="0">
                <a:solidFill>
                  <a:schemeClr val="bg1"/>
                </a:solidFill>
                <a:effectLst>
                  <a:outerShdw blurRad="38100" dist="38100" dir="2700000" algn="tl">
                    <a:srgbClr val="000000">
                      <a:alpha val="43137"/>
                    </a:srgbClr>
                  </a:outerShdw>
                </a:effectLst>
              </a:rPr>
              <a:t>. </a:t>
            </a:r>
            <a:endParaRPr lang="en-US" sz="2800" b="1" dirty="0" smtClean="0">
              <a:solidFill>
                <a:schemeClr val="bg1"/>
              </a:solidFill>
              <a:effectLst>
                <a:outerShdw blurRad="38100" dist="38100" dir="2700000" algn="tl">
                  <a:srgbClr val="000000">
                    <a:alpha val="43137"/>
                  </a:srgbClr>
                </a:outerShdw>
              </a:effectLst>
            </a:endParaRPr>
          </a:p>
        </p:txBody>
      </p:sp>
      <p:sp>
        <p:nvSpPr>
          <p:cNvPr id="5" name="Text Placeholder 4"/>
          <p:cNvSpPr>
            <a:spLocks noGrp="1"/>
          </p:cNvSpPr>
          <p:nvPr>
            <p:ph type="body" sz="quarter" idx="3"/>
          </p:nvPr>
        </p:nvSpPr>
        <p:spPr/>
        <p:txBody>
          <a:bodyPr/>
          <a:lstStyle/>
          <a:p>
            <a:r>
              <a:rPr lang="en-US" dirty="0" smtClean="0">
                <a:solidFill>
                  <a:schemeClr val="accent6">
                    <a:lumMod val="60000"/>
                    <a:lumOff val="40000"/>
                  </a:schemeClr>
                </a:solidFill>
                <a:effectLst>
                  <a:outerShdw blurRad="38100" dist="38100" dir="2700000" algn="tl">
                    <a:srgbClr val="000000">
                      <a:alpha val="43137"/>
                    </a:srgbClr>
                  </a:outerShdw>
                </a:effectLst>
              </a:rPr>
              <a:t>Passive</a:t>
            </a:r>
            <a:endParaRPr lang="en-US" dirty="0">
              <a:solidFill>
                <a:schemeClr val="accent6">
                  <a:lumMod val="60000"/>
                  <a:lumOff val="40000"/>
                </a:schemeClr>
              </a:solidFill>
              <a:effectLst>
                <a:outerShdw blurRad="38100" dist="38100" dir="2700000" algn="tl">
                  <a:srgbClr val="000000">
                    <a:alpha val="43137"/>
                  </a:srgbClr>
                </a:outerShdw>
              </a:effectLst>
            </a:endParaRPr>
          </a:p>
        </p:txBody>
      </p:sp>
      <p:sp>
        <p:nvSpPr>
          <p:cNvPr id="6" name="Content Placeholder 5"/>
          <p:cNvSpPr>
            <a:spLocks noGrp="1"/>
          </p:cNvSpPr>
          <p:nvPr>
            <p:ph sz="quarter" idx="4"/>
          </p:nvPr>
        </p:nvSpPr>
        <p:spPr>
          <a:xfrm>
            <a:off x="4645025" y="2481262"/>
            <a:ext cx="4194175" cy="3995737"/>
          </a:xfrm>
        </p:spPr>
        <p:txBody>
          <a:bodyPr>
            <a:normAutofit/>
          </a:bodyPr>
          <a:lstStyle/>
          <a:p>
            <a:r>
              <a:rPr lang="en-US" sz="2800" b="1" dirty="0" smtClean="0">
                <a:solidFill>
                  <a:schemeClr val="bg1"/>
                </a:solidFill>
                <a:effectLst>
                  <a:outerShdw blurRad="38100" dist="38100" dir="2700000" algn="tl">
                    <a:srgbClr val="000000">
                      <a:alpha val="43137"/>
                    </a:srgbClr>
                  </a:outerShdw>
                </a:effectLst>
              </a:rPr>
              <a:t>The </a:t>
            </a:r>
            <a:r>
              <a:rPr lang="en-US" sz="2800" b="1" dirty="0" smtClean="0">
                <a:solidFill>
                  <a:schemeClr val="bg1"/>
                </a:solidFill>
                <a:effectLst>
                  <a:outerShdw blurRad="38100" dist="38100" dir="2700000" algn="tl">
                    <a:srgbClr val="000000">
                      <a:alpha val="43137"/>
                    </a:srgbClr>
                  </a:outerShdw>
                </a:effectLst>
              </a:rPr>
              <a:t>dog </a:t>
            </a:r>
            <a:r>
              <a:rPr lang="en-US" sz="2800" b="1" dirty="0" smtClean="0">
                <a:solidFill>
                  <a:srgbClr val="FFFF00"/>
                </a:solidFill>
                <a:effectLst>
                  <a:outerShdw blurRad="38100" dist="38100" dir="2700000" algn="tl">
                    <a:srgbClr val="000000">
                      <a:alpha val="43137"/>
                    </a:srgbClr>
                  </a:outerShdw>
                </a:effectLst>
              </a:rPr>
              <a:t>should be walked</a:t>
            </a:r>
            <a:r>
              <a:rPr lang="en-US" sz="2800" b="1" dirty="0" smtClean="0">
                <a:solidFill>
                  <a:schemeClr val="bg1"/>
                </a:solidFill>
                <a:effectLst>
                  <a:outerShdw blurRad="38100" dist="38100" dir="2700000" algn="tl">
                    <a:srgbClr val="000000">
                      <a:alpha val="43137"/>
                    </a:srgbClr>
                  </a:outerShdw>
                </a:effectLst>
              </a:rPr>
              <a:t> everyday.</a:t>
            </a:r>
          </a:p>
          <a:p>
            <a:r>
              <a:rPr lang="en-US" sz="2800" b="1" dirty="0" smtClean="0">
                <a:solidFill>
                  <a:schemeClr val="bg1"/>
                </a:solidFill>
                <a:effectLst>
                  <a:outerShdw blurRad="38100" dist="38100" dir="2700000" algn="tl">
                    <a:srgbClr val="000000">
                      <a:alpha val="43137"/>
                    </a:srgbClr>
                  </a:outerShdw>
                </a:effectLst>
              </a:rPr>
              <a:t>The </a:t>
            </a:r>
            <a:r>
              <a:rPr lang="en-US" sz="2800" b="1" dirty="0" smtClean="0">
                <a:solidFill>
                  <a:schemeClr val="bg1"/>
                </a:solidFill>
                <a:effectLst>
                  <a:outerShdw blurRad="38100" dist="38100" dir="2700000" algn="tl">
                    <a:srgbClr val="000000">
                      <a:alpha val="43137"/>
                    </a:srgbClr>
                  </a:outerShdw>
                </a:effectLst>
              </a:rPr>
              <a:t>rules </a:t>
            </a:r>
            <a:r>
              <a:rPr lang="en-US" sz="2800" b="1" dirty="0" smtClean="0">
                <a:solidFill>
                  <a:srgbClr val="FFFF00"/>
                </a:solidFill>
                <a:effectLst>
                  <a:outerShdw blurRad="38100" dist="38100" dir="2700000" algn="tl">
                    <a:srgbClr val="000000">
                      <a:alpha val="43137"/>
                    </a:srgbClr>
                  </a:outerShdw>
                </a:effectLst>
              </a:rPr>
              <a:t>will be followed </a:t>
            </a:r>
            <a:r>
              <a:rPr lang="en-US" sz="2800" b="1" dirty="0" smtClean="0">
                <a:solidFill>
                  <a:schemeClr val="bg1"/>
                </a:solidFill>
                <a:effectLst>
                  <a:outerShdw blurRad="38100" dist="38100" dir="2700000" algn="tl">
                    <a:srgbClr val="000000">
                      <a:alpha val="43137"/>
                    </a:srgbClr>
                  </a:outerShdw>
                </a:effectLst>
              </a:rPr>
              <a:t>by </a:t>
            </a:r>
            <a:r>
              <a:rPr lang="en-US" sz="2800" b="1" dirty="0" smtClean="0">
                <a:solidFill>
                  <a:schemeClr val="bg1"/>
                </a:solidFill>
                <a:effectLst>
                  <a:outerShdw blurRad="38100" dist="38100" dir="2700000" algn="tl">
                    <a:srgbClr val="000000">
                      <a:alpha val="43137"/>
                    </a:srgbClr>
                  </a:outerShdw>
                </a:effectLst>
              </a:rPr>
              <a:t>more people.</a:t>
            </a:r>
          </a:p>
          <a:p>
            <a:r>
              <a:rPr lang="en-US" sz="2800" b="1" dirty="0" smtClean="0">
                <a:solidFill>
                  <a:schemeClr val="bg1"/>
                </a:solidFill>
                <a:effectLst>
                  <a:outerShdw blurRad="38100" dist="38100" dir="2700000" algn="tl">
                    <a:srgbClr val="000000">
                      <a:alpha val="43137"/>
                    </a:srgbClr>
                  </a:outerShdw>
                </a:effectLst>
              </a:rPr>
              <a:t>A new sports </a:t>
            </a:r>
            <a:r>
              <a:rPr lang="en-US" sz="2800" b="1" dirty="0" err="1" smtClean="0">
                <a:solidFill>
                  <a:schemeClr val="bg1"/>
                </a:solidFill>
                <a:effectLst>
                  <a:outerShdw blurRad="38100" dist="38100" dir="2700000" algn="tl">
                    <a:srgbClr val="000000">
                      <a:alpha val="43137"/>
                    </a:srgbClr>
                  </a:outerShdw>
                </a:effectLst>
              </a:rPr>
              <a:t>centre</a:t>
            </a:r>
            <a:r>
              <a:rPr lang="en-US" sz="2800" b="1" dirty="0" smtClean="0">
                <a:solidFill>
                  <a:schemeClr val="bg1"/>
                </a:solidFill>
                <a:effectLst>
                  <a:outerShdw blurRad="38100" dist="38100" dir="2700000" algn="tl">
                    <a:srgbClr val="000000">
                      <a:alpha val="43137"/>
                    </a:srgbClr>
                  </a:outerShdw>
                </a:effectLst>
              </a:rPr>
              <a:t>  </a:t>
            </a:r>
            <a:r>
              <a:rPr lang="en-US" sz="2800" b="1" dirty="0" smtClean="0">
                <a:solidFill>
                  <a:srgbClr val="FFFF00"/>
                </a:solidFill>
                <a:effectLst>
                  <a:outerShdw blurRad="38100" dist="38100" dir="2700000" algn="tl">
                    <a:srgbClr val="000000">
                      <a:alpha val="43137"/>
                    </a:srgbClr>
                  </a:outerShdw>
                </a:effectLst>
              </a:rPr>
              <a:t>will </a:t>
            </a:r>
            <a:r>
              <a:rPr lang="en-US" sz="2800" b="1" dirty="0" smtClean="0">
                <a:solidFill>
                  <a:srgbClr val="FFFF00"/>
                </a:solidFill>
                <a:effectLst>
                  <a:outerShdw blurRad="38100" dist="38100" dir="2700000" algn="tl">
                    <a:srgbClr val="000000">
                      <a:alpha val="43137"/>
                    </a:srgbClr>
                  </a:outerShdw>
                </a:effectLst>
              </a:rPr>
              <a:t>be </a:t>
            </a:r>
            <a:r>
              <a:rPr lang="en-US" sz="2800" b="1" dirty="0" smtClean="0">
                <a:solidFill>
                  <a:srgbClr val="FFFF00"/>
                </a:solidFill>
                <a:effectLst>
                  <a:outerShdw blurRad="38100" dist="38100" dir="2700000" algn="tl">
                    <a:srgbClr val="000000">
                      <a:alpha val="43137"/>
                    </a:srgbClr>
                  </a:outerShdw>
                </a:effectLst>
              </a:rPr>
              <a:t>built </a:t>
            </a:r>
            <a:r>
              <a:rPr lang="en-US" sz="2800" b="1" dirty="0" smtClean="0">
                <a:solidFill>
                  <a:schemeClr val="bg1"/>
                </a:solidFill>
                <a:effectLst>
                  <a:outerShdw blurRad="38100" dist="38100" dir="2700000" algn="tl">
                    <a:srgbClr val="000000">
                      <a:alpha val="43137"/>
                    </a:srgbClr>
                  </a:outerShdw>
                </a:effectLst>
              </a:rPr>
              <a:t>by the council. </a:t>
            </a:r>
            <a:endParaRPr lang="en-US" sz="2800" b="1" dirty="0" smtClean="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92456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50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500"/>
                                        <p:tgtEl>
                                          <p:spTgt spid="4">
                                            <p:txEl>
                                              <p:pRg st="1" end="1"/>
                                            </p:txEl>
                                          </p:spTgt>
                                        </p:tgtEl>
                                      </p:cBhvr>
                                    </p:animEffect>
                                  </p:childTnLst>
                                </p:cTn>
                              </p:par>
                            </p:childTnLst>
                          </p:cTn>
                        </p:par>
                        <p:par>
                          <p:cTn id="17" fill="hold">
                            <p:stCondLst>
                              <p:cond delay="1500"/>
                            </p:stCondLst>
                            <p:childTnLst>
                              <p:par>
                                <p:cTn id="18" presetID="10" presetClass="entr" presetSubtype="0" fill="hold" grpId="0" nodeType="afterEffect">
                                  <p:stCondLst>
                                    <p:cond delay="50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500"/>
                                        <p:tgtEl>
                                          <p:spTgt spid="6">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Effect transition="in" filter="fade">
                                      <p:cBhvr>
                                        <p:cTn id="3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End</a:t>
            </a:r>
            <a:endParaRPr lang="en-US" dirty="0"/>
          </a:p>
        </p:txBody>
      </p:sp>
      <p:sp>
        <p:nvSpPr>
          <p:cNvPr id="3" name="Subtitle 2"/>
          <p:cNvSpPr>
            <a:spLocks noGrp="1"/>
          </p:cNvSpPr>
          <p:nvPr>
            <p:ph type="subTitle" idx="1"/>
          </p:nvPr>
        </p:nvSpPr>
        <p:spPr/>
        <p:txBody>
          <a:bodyPr/>
          <a:lstStyle/>
          <a:p>
            <a:r>
              <a:rPr lang="en-US" dirty="0" smtClean="0"/>
              <a:t>OOPS, not really!</a:t>
            </a:r>
          </a:p>
          <a:p>
            <a:r>
              <a:rPr lang="en-US" dirty="0" smtClean="0"/>
              <a:t>Read the next page, please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427799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76447"/>
            <a:ext cx="8077200" cy="6001643"/>
          </a:xfrm>
          <a:prstGeom prst="rect">
            <a:avLst/>
          </a:prstGeom>
          <a:noFill/>
        </p:spPr>
        <p:txBody>
          <a:bodyPr wrap="square" rtlCol="0">
            <a:spAutoFit/>
          </a:bodyPr>
          <a:lstStyle/>
          <a:p>
            <a:r>
              <a:rPr lang="en-US" sz="1600" dirty="0" smtClean="0"/>
              <a:t>Dear 8</a:t>
            </a:r>
            <a:r>
              <a:rPr lang="en-US" sz="1600" baseline="30000" dirty="0" smtClean="0"/>
              <a:t>th</a:t>
            </a:r>
            <a:r>
              <a:rPr lang="en-US" sz="1600" dirty="0" smtClean="0"/>
              <a:t> grade students,</a:t>
            </a:r>
          </a:p>
          <a:p>
            <a:endParaRPr lang="en-US" sz="1600" dirty="0" smtClean="0"/>
          </a:p>
          <a:p>
            <a:r>
              <a:rPr lang="en-US" sz="1600" dirty="0" smtClean="0"/>
              <a:t>Hope you are doing well at your homes. Even those who aren’t biggest fans of school are probably missing it a little bit (for some reasons)…</a:t>
            </a:r>
          </a:p>
          <a:p>
            <a:endParaRPr lang="en-US" sz="1600" dirty="0"/>
          </a:p>
          <a:p>
            <a:r>
              <a:rPr lang="en-US" sz="1600" dirty="0" smtClean="0"/>
              <a:t>Anyway, I suppose that you are watching TV lessons. Watch TV English lessons, please. Most things will be some revision, but I’m sure it will be useful for you. Do the homework that TV teachers give if you can manage on your own.  You don’t have to send me any of it.</a:t>
            </a:r>
          </a:p>
          <a:p>
            <a:endParaRPr lang="en-US" sz="1600" dirty="0"/>
          </a:p>
          <a:p>
            <a:r>
              <a:rPr lang="en-US" sz="1600" dirty="0" smtClean="0"/>
              <a:t>Since we have always been busy at our English lessons and you have been doing your homework regularly, at least most of you, I won’t give you loads of homework for the time being. However, I will ask you to study regularly and do everything I put on the school’s website for you. I will post the material for you once a week.</a:t>
            </a:r>
          </a:p>
          <a:p>
            <a:endParaRPr lang="en-US" sz="1600" dirty="0"/>
          </a:p>
          <a:p>
            <a:r>
              <a:rPr lang="en-US" sz="1600" dirty="0" smtClean="0"/>
              <a:t>For this week, revise the Passive Voice the whole unit 4 </a:t>
            </a:r>
            <a:r>
              <a:rPr lang="en-US" sz="1600" dirty="0"/>
              <a:t>(from your notebooks, workbooks, </a:t>
            </a:r>
            <a:r>
              <a:rPr lang="en-US" sz="1600" dirty="0" smtClean="0"/>
              <a:t>etc.) because next week I will upload a test for you to do. </a:t>
            </a:r>
          </a:p>
          <a:p>
            <a:endParaRPr lang="en-US" sz="1600" dirty="0"/>
          </a:p>
          <a:p>
            <a:r>
              <a:rPr lang="en-US" sz="1600" dirty="0" smtClean="0"/>
              <a:t>To be honest, I have to say that I miss you and our English lessons. I don’t want to be emotional, but I wish you all the very best. </a:t>
            </a:r>
          </a:p>
          <a:p>
            <a:r>
              <a:rPr lang="en-US" sz="1600" dirty="0" smtClean="0"/>
              <a:t>STAY HOME, STAY SAFE.</a:t>
            </a:r>
          </a:p>
          <a:p>
            <a:r>
              <a:rPr lang="en-US" sz="1600" dirty="0" smtClean="0"/>
              <a:t>Love,</a:t>
            </a:r>
          </a:p>
          <a:p>
            <a:r>
              <a:rPr lang="en-US" sz="1600" dirty="0" smtClean="0"/>
              <a:t>Teacher Anita </a:t>
            </a:r>
          </a:p>
        </p:txBody>
      </p:sp>
    </p:spTree>
    <p:extLst>
      <p:ext uri="{BB962C8B-B14F-4D97-AF65-F5344CB8AC3E}">
        <p14:creationId xmlns:p14="http://schemas.microsoft.com/office/powerpoint/2010/main" val="2044378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3173</TotalTime>
  <Words>626</Words>
  <Application>Microsoft Office PowerPoint</Application>
  <PresentationFormat>On-screen Show (4:3)</PresentationFormat>
  <Paragraphs>81</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Wingdings</vt:lpstr>
      <vt:lpstr>Wingdings 3</vt:lpstr>
      <vt:lpstr>Ion</vt:lpstr>
      <vt:lpstr>Passive Voice</vt:lpstr>
      <vt:lpstr>Passive Voice Why use the Passive?</vt:lpstr>
      <vt:lpstr>Passive Voice Structure</vt:lpstr>
      <vt:lpstr>Passive Voice Simple Present</vt:lpstr>
      <vt:lpstr>Passive Voice Simple Past</vt:lpstr>
      <vt:lpstr>Passive Voice Present Perfect</vt:lpstr>
      <vt:lpstr>Passive Voice Modals</vt:lpstr>
      <vt:lpstr>The End</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Sunggler</dc:creator>
  <cp:lastModifiedBy>Bojan Stojkov</cp:lastModifiedBy>
  <cp:revision>50</cp:revision>
  <dcterms:created xsi:type="dcterms:W3CDTF">2012-03-28T18:02:44Z</dcterms:created>
  <dcterms:modified xsi:type="dcterms:W3CDTF">2020-03-25T18:50:26Z</dcterms:modified>
  <cp:contentStatus/>
</cp:coreProperties>
</file>