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70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9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544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18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8228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098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001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870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36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2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5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4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8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8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67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8000" dirty="0" smtClean="0"/>
              <a:t>V razred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Nastava na daljinu – lekcija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 -Vežbanje: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764" y="1745673"/>
            <a:ext cx="113191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Sledeću vežbu prepiši  i  uradi u svesci:</a:t>
            </a:r>
          </a:p>
          <a:p>
            <a:endParaRPr lang="sr-Latn-RS" dirty="0"/>
          </a:p>
          <a:p>
            <a:r>
              <a:rPr lang="sr-Latn-RS" dirty="0" smtClean="0"/>
              <a:t>I Pridev u zagradi stavi u tačan oblik komparativa. </a:t>
            </a:r>
          </a:p>
          <a:p>
            <a:endParaRPr lang="sr-Latn-RS" dirty="0"/>
          </a:p>
          <a:p>
            <a:pPr marL="342900" indent="-3429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River Nile is ______________ (long) than the River Thames</a:t>
            </a:r>
            <a:r>
              <a:rPr lang="en-US" dirty="0" smtClean="0"/>
              <a:t>.</a:t>
            </a:r>
            <a:endParaRPr lang="sr-Latn-RS" dirty="0" smtClean="0"/>
          </a:p>
          <a:p>
            <a:pPr marL="342900" indent="-342900">
              <a:buAutoNum type="arabicPeriod"/>
            </a:pPr>
            <a:r>
              <a:rPr lang="sr-Latn-RS" dirty="0" smtClean="0"/>
              <a:t> Summer is ______________ (nice) than winter.</a:t>
            </a:r>
          </a:p>
          <a:p>
            <a:pPr marL="342900" indent="-342900">
              <a:buAutoNum type="arabicPeriod"/>
            </a:pPr>
            <a:r>
              <a:rPr lang="sr-Latn-RS" dirty="0"/>
              <a:t> </a:t>
            </a:r>
            <a:r>
              <a:rPr lang="sr-Latn-RS" dirty="0" smtClean="0"/>
              <a:t>English is ________________ ( interesting) than Art.</a:t>
            </a:r>
          </a:p>
          <a:p>
            <a:pPr marL="342900" indent="-342900">
              <a:buAutoNum type="arabicPeriod"/>
            </a:pPr>
            <a:r>
              <a:rPr lang="sr-Latn-RS" dirty="0"/>
              <a:t> </a:t>
            </a:r>
            <a:r>
              <a:rPr lang="sr-Latn-RS" dirty="0" smtClean="0"/>
              <a:t>Belgrade is _________________(big) than Novi Sad.</a:t>
            </a:r>
          </a:p>
          <a:p>
            <a:pPr marL="342900" indent="-342900">
              <a:buAutoNum type="arabicPeriod"/>
            </a:pPr>
            <a:r>
              <a:rPr lang="sr-Latn-RS" dirty="0"/>
              <a:t> </a:t>
            </a:r>
            <a:r>
              <a:rPr lang="sr-Latn-RS" dirty="0" smtClean="0"/>
              <a:t>The red bag is __________________ (expensive) than the blue bag.</a:t>
            </a:r>
          </a:p>
          <a:p>
            <a:pPr marL="342900" indent="-342900">
              <a:buAutoNum type="arabicPeriod"/>
            </a:pPr>
            <a:r>
              <a:rPr lang="sr-Latn-RS" dirty="0"/>
              <a:t> </a:t>
            </a:r>
            <a:r>
              <a:rPr lang="sr-Latn-RS" dirty="0" smtClean="0"/>
              <a:t>Brawl Stars is _______________ ( easy) to play than Fortnite. </a:t>
            </a:r>
          </a:p>
          <a:p>
            <a:pPr marL="342900" indent="-342900">
              <a:buAutoNum type="arabicPeriod"/>
            </a:pPr>
            <a:r>
              <a:rPr lang="sr-Latn-RS" dirty="0"/>
              <a:t> </a:t>
            </a:r>
            <a:r>
              <a:rPr lang="sr-Latn-RS" dirty="0" smtClean="0"/>
              <a:t>Mortis is a _______________ (fast) Brawler than  Colt.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Rešenje vežbe: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3055" y="1704109"/>
            <a:ext cx="9550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The River Nile is </a:t>
            </a:r>
            <a:r>
              <a:rPr lang="sr-Latn-RS" b="1" dirty="0" smtClean="0">
                <a:solidFill>
                  <a:srgbClr val="FF0000"/>
                </a:solidFill>
              </a:rPr>
              <a:t>LONGER </a:t>
            </a:r>
            <a:r>
              <a:rPr lang="en-US" dirty="0" smtClean="0"/>
              <a:t> </a:t>
            </a:r>
            <a:r>
              <a:rPr lang="en-US" dirty="0"/>
              <a:t>than the River Thames.</a:t>
            </a:r>
            <a:endParaRPr lang="sr-Latn-RS" dirty="0"/>
          </a:p>
          <a:p>
            <a:pPr marL="342900" indent="-342900">
              <a:buAutoNum type="arabicPeriod"/>
            </a:pPr>
            <a:r>
              <a:rPr lang="sr-Latn-RS" dirty="0"/>
              <a:t> Summer is  </a:t>
            </a:r>
            <a:r>
              <a:rPr lang="sr-Latn-RS" b="1" dirty="0" smtClean="0">
                <a:solidFill>
                  <a:srgbClr val="FF0000"/>
                </a:solidFill>
              </a:rPr>
              <a:t>NICER</a:t>
            </a:r>
            <a:r>
              <a:rPr lang="sr-Latn-RS" dirty="0" smtClean="0"/>
              <a:t> than </a:t>
            </a:r>
            <a:r>
              <a:rPr lang="sr-Latn-RS" dirty="0"/>
              <a:t>winter.</a:t>
            </a:r>
          </a:p>
          <a:p>
            <a:pPr marL="342900" indent="-342900">
              <a:buAutoNum type="arabicPeriod"/>
            </a:pPr>
            <a:r>
              <a:rPr lang="sr-Latn-RS" dirty="0"/>
              <a:t> English is </a:t>
            </a:r>
            <a:r>
              <a:rPr lang="sr-Latn-RS" b="1" dirty="0" smtClean="0">
                <a:solidFill>
                  <a:srgbClr val="FF0000"/>
                </a:solidFill>
              </a:rPr>
              <a:t>MORE INTERESTING </a:t>
            </a:r>
            <a:r>
              <a:rPr lang="sr-Latn-RS" dirty="0"/>
              <a:t>than Art.</a:t>
            </a:r>
          </a:p>
          <a:p>
            <a:pPr marL="342900" indent="-342900">
              <a:buAutoNum type="arabicPeriod"/>
            </a:pPr>
            <a:r>
              <a:rPr lang="sr-Latn-RS" dirty="0"/>
              <a:t> Belgrade is  </a:t>
            </a:r>
            <a:r>
              <a:rPr lang="sr-Latn-RS" b="1" dirty="0" smtClean="0">
                <a:solidFill>
                  <a:srgbClr val="FF0000"/>
                </a:solidFill>
              </a:rPr>
              <a:t>BIGGER </a:t>
            </a:r>
            <a:r>
              <a:rPr lang="sr-Latn-RS" dirty="0" smtClean="0"/>
              <a:t>than </a:t>
            </a:r>
            <a:r>
              <a:rPr lang="sr-Latn-RS" dirty="0"/>
              <a:t>Novi Sad.</a:t>
            </a:r>
          </a:p>
          <a:p>
            <a:pPr marL="342900" indent="-342900">
              <a:buAutoNum type="arabicPeriod"/>
            </a:pPr>
            <a:r>
              <a:rPr lang="sr-Latn-RS" dirty="0"/>
              <a:t> The red bag is  </a:t>
            </a:r>
            <a:r>
              <a:rPr lang="sr-Latn-RS" b="1" dirty="0" smtClean="0">
                <a:solidFill>
                  <a:srgbClr val="FF0000"/>
                </a:solidFill>
              </a:rPr>
              <a:t>MORE EXPENSIVE  </a:t>
            </a:r>
            <a:r>
              <a:rPr lang="sr-Latn-RS" dirty="0"/>
              <a:t>than the blue bag.</a:t>
            </a:r>
          </a:p>
          <a:p>
            <a:pPr marL="342900" indent="-342900">
              <a:buAutoNum type="arabicPeriod"/>
            </a:pPr>
            <a:r>
              <a:rPr lang="sr-Latn-RS" dirty="0"/>
              <a:t> Brawl Stars is  </a:t>
            </a:r>
            <a:r>
              <a:rPr lang="sr-Latn-RS" b="1" dirty="0" smtClean="0">
                <a:solidFill>
                  <a:srgbClr val="FF0000"/>
                </a:solidFill>
              </a:rPr>
              <a:t>EASIER </a:t>
            </a:r>
            <a:r>
              <a:rPr lang="sr-Latn-RS" dirty="0" smtClean="0"/>
              <a:t> </a:t>
            </a:r>
            <a:r>
              <a:rPr lang="sr-Latn-RS" dirty="0"/>
              <a:t>to play than Fortnite. </a:t>
            </a:r>
          </a:p>
          <a:p>
            <a:pPr marL="342900" indent="-342900">
              <a:buAutoNum type="arabicPeriod"/>
            </a:pPr>
            <a:r>
              <a:rPr lang="sr-Latn-RS" dirty="0"/>
              <a:t> Mortis is </a:t>
            </a:r>
            <a:r>
              <a:rPr lang="sr-Latn-RS" dirty="0" smtClean="0"/>
              <a:t>a  </a:t>
            </a:r>
            <a:r>
              <a:rPr lang="sr-Latn-RS" b="1" dirty="0" smtClean="0">
                <a:solidFill>
                  <a:srgbClr val="FF0000"/>
                </a:solidFill>
              </a:rPr>
              <a:t>FASTER</a:t>
            </a:r>
            <a:r>
              <a:rPr lang="sr-Latn-RS" dirty="0" smtClean="0"/>
              <a:t> </a:t>
            </a:r>
            <a:r>
              <a:rPr lang="sr-Latn-RS" dirty="0"/>
              <a:t>Brawler than  Colt.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Homework ( Domaći zadatak)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6111" y="1853248"/>
            <a:ext cx="10105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U radnoj svesci uradite na str. 46 vežbu 3 i na 47.strani uradite vežbe 5 i 6.</a:t>
            </a:r>
          </a:p>
          <a:p>
            <a:r>
              <a:rPr lang="sr-Latn-RS" dirty="0"/>
              <a:t>	</a:t>
            </a:r>
            <a:r>
              <a:rPr lang="sr-Latn-RS" dirty="0" smtClean="0"/>
              <a:t>													</a:t>
            </a:r>
          </a:p>
          <a:p>
            <a:r>
              <a:rPr lang="sr-Latn-RS" dirty="0"/>
              <a:t>	</a:t>
            </a:r>
            <a:r>
              <a:rPr lang="sr-Latn-RS" dirty="0" smtClean="0"/>
              <a:t>													</a:t>
            </a:r>
            <a:r>
              <a:rPr lang="sr-Latn-RS" b="1" dirty="0" smtClean="0">
                <a:solidFill>
                  <a:srgbClr val="FF0000"/>
                </a:solidFill>
              </a:rPr>
              <a:t>SREĆAN  USKRS  SVIMA </a:t>
            </a:r>
            <a:r>
              <a:rPr lang="sr-Latn-RS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r>
              <a:rPr lang="sr-Latn-RS" b="1" dirty="0" smtClean="0">
                <a:solidFill>
                  <a:srgbClr val="FFFF00"/>
                </a:solidFill>
              </a:rPr>
              <a:t>  </a:t>
            </a:r>
          </a:p>
          <a:p>
            <a:endParaRPr lang="sr-Latn-RS" dirty="0">
              <a:solidFill>
                <a:srgbClr val="FFFF00"/>
              </a:solidFill>
            </a:endParaRPr>
          </a:p>
          <a:p>
            <a:endParaRPr lang="sr-Latn-RS" dirty="0" smtClean="0">
              <a:solidFill>
                <a:srgbClr val="FFFF00"/>
              </a:solidFill>
            </a:endParaRPr>
          </a:p>
          <a:p>
            <a:endParaRPr lang="sr-Latn-RS" dirty="0" smtClean="0">
              <a:solidFill>
                <a:srgbClr val="FFFF00"/>
              </a:solidFill>
            </a:endParaRPr>
          </a:p>
          <a:p>
            <a:endParaRPr lang="sr-Latn-RS" dirty="0">
              <a:solidFill>
                <a:srgbClr val="FFFF00"/>
              </a:solidFill>
            </a:endParaRPr>
          </a:p>
          <a:p>
            <a:endParaRPr lang="sr-Latn-RS" dirty="0" smtClean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56" y="2370859"/>
            <a:ext cx="5682962" cy="4113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62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Poređenje prideva (Comparisons of adjectives)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Dragi</a:t>
            </a:r>
            <a:r>
              <a:rPr lang="en-US" sz="2000" dirty="0" smtClean="0"/>
              <a:t> </a:t>
            </a:r>
            <a:r>
              <a:rPr lang="en-US" sz="2000" dirty="0" err="1" smtClean="0"/>
              <a:t>petaci</a:t>
            </a:r>
            <a:r>
              <a:rPr lang="en-US" sz="2000" dirty="0" smtClean="0"/>
              <a:t>,</a:t>
            </a:r>
          </a:p>
          <a:p>
            <a:pPr marL="0" indent="0">
              <a:buNone/>
            </a:pPr>
            <a:r>
              <a:rPr lang="en-US" sz="2000" dirty="0" smtClean="0"/>
              <a:t>Ove </a:t>
            </a:r>
            <a:r>
              <a:rPr lang="en-US" sz="2000" dirty="0" err="1" smtClean="0"/>
              <a:t>nedelje</a:t>
            </a:r>
            <a:r>
              <a:rPr lang="en-US" sz="2000" dirty="0" smtClean="0"/>
              <a:t> </a:t>
            </a:r>
            <a:r>
              <a:rPr lang="sr-Latn-RS" sz="2000" dirty="0"/>
              <a:t>ć</a:t>
            </a:r>
            <a:r>
              <a:rPr lang="en-US" sz="2000" dirty="0" smtClean="0"/>
              <a:t>emo</a:t>
            </a:r>
            <a:r>
              <a:rPr lang="sr-Latn-RS" sz="2000" dirty="0" smtClean="0"/>
              <a:t> učiti o Poređenju prideva  (Comparison of Adjectives). Pošto je ovo novo gradivo, molimo vas da u vaše sveske prepišete sva pravila sa slajdova. </a:t>
            </a:r>
          </a:p>
          <a:p>
            <a:pPr marL="0" indent="0">
              <a:buNone/>
            </a:pPr>
            <a:endParaRPr lang="sr-Latn-RS" sz="2000" dirty="0" smtClean="0"/>
          </a:p>
          <a:p>
            <a:pPr marL="0" indent="0">
              <a:buNone/>
            </a:pPr>
            <a:r>
              <a:rPr lang="sr-Latn-RS" sz="2000" dirty="0" smtClean="0"/>
              <a:t>Postoje tri stepena poređenja prideva:</a:t>
            </a:r>
          </a:p>
          <a:p>
            <a:r>
              <a:rPr lang="sr-Latn-RS" sz="2000" u="sng" dirty="0" smtClean="0"/>
              <a:t>Pozitiv</a:t>
            </a:r>
            <a:r>
              <a:rPr lang="sr-Latn-RS" sz="2000" dirty="0" smtClean="0"/>
              <a:t> (osnovni oblik prideva)</a:t>
            </a:r>
          </a:p>
          <a:p>
            <a:r>
              <a:rPr lang="sr-Latn-RS" sz="2000" u="sng" dirty="0" smtClean="0"/>
              <a:t>Komparativ </a:t>
            </a:r>
          </a:p>
          <a:p>
            <a:r>
              <a:rPr lang="sr-Latn-RS" sz="2000" u="sng" dirty="0" smtClean="0"/>
              <a:t>Superlativ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8809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 (COMPARATIVE)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1. </a:t>
            </a:r>
            <a:r>
              <a:rPr lang="en-US" dirty="0" err="1" smtClean="0"/>
              <a:t>Kod</a:t>
            </a:r>
            <a:r>
              <a:rPr lang="en-US" dirty="0"/>
              <a:t> </a:t>
            </a:r>
            <a:r>
              <a:rPr lang="en-US" b="1" dirty="0" err="1"/>
              <a:t>jednosložnih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 </a:t>
            </a:r>
            <a:r>
              <a:rPr lang="en-US" b="1" dirty="0" err="1"/>
              <a:t>dvosložnih</a:t>
            </a:r>
            <a:r>
              <a:rPr lang="en-US" dirty="0"/>
              <a:t> </a:t>
            </a:r>
            <a:r>
              <a:rPr lang="en-US" dirty="0" err="1"/>
              <a:t>prideva</a:t>
            </a:r>
            <a:r>
              <a:rPr lang="en-US" dirty="0"/>
              <a:t> </a:t>
            </a:r>
            <a:r>
              <a:rPr lang="en-US" b="1" dirty="0" err="1"/>
              <a:t>komparativ</a:t>
            </a:r>
            <a:r>
              <a:rPr lang="en-US" dirty="0"/>
              <a:t> se </a:t>
            </a:r>
            <a:r>
              <a:rPr lang="en-US" dirty="0" err="1"/>
              <a:t>gradi</a:t>
            </a:r>
            <a:r>
              <a:rPr lang="en-US" dirty="0"/>
              <a:t> </a:t>
            </a:r>
            <a:r>
              <a:rPr lang="en-US" dirty="0" err="1" smtClean="0"/>
              <a:t>dodavanjem</a:t>
            </a:r>
            <a:r>
              <a:rPr lang="en-US" dirty="0" smtClean="0"/>
              <a:t> </a:t>
            </a:r>
            <a:r>
              <a:rPr lang="en-US" dirty="0" err="1"/>
              <a:t>sufiksa</a:t>
            </a:r>
            <a:r>
              <a:rPr lang="en-US" dirty="0"/>
              <a:t>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</a:p>
          <a:p>
            <a:r>
              <a:rPr lang="sr-Latn-RS" dirty="0"/>
              <a:t>pridev + </a:t>
            </a:r>
            <a:r>
              <a:rPr lang="sr-Latn-R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endParaRPr lang="sr-Latn-R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base">
              <a:buNone/>
            </a:pPr>
            <a:r>
              <a:rPr lang="sr-Latn-RS" b="1" i="1" dirty="0" smtClean="0"/>
              <a:t>   	</a:t>
            </a:r>
          </a:p>
          <a:p>
            <a:pPr marL="0" indent="0" fontAlgn="base">
              <a:buNone/>
            </a:pPr>
            <a:r>
              <a:rPr lang="sr-Latn-RS" b="1" i="1" dirty="0"/>
              <a:t>	</a:t>
            </a:r>
            <a:r>
              <a:rPr lang="en-US" b="1" i="1" dirty="0" smtClean="0"/>
              <a:t>old</a:t>
            </a:r>
            <a:r>
              <a:rPr lang="en-US" dirty="0"/>
              <a:t> – </a:t>
            </a:r>
            <a:r>
              <a:rPr lang="en-US" b="1" i="1" dirty="0"/>
              <a:t>old</a:t>
            </a:r>
            <a:r>
              <a:rPr lang="en-US" b="1" i="1" dirty="0">
                <a:solidFill>
                  <a:srgbClr val="FF0000"/>
                </a:solidFill>
              </a:rPr>
              <a:t>er</a:t>
            </a:r>
            <a:r>
              <a:rPr lang="en-US" b="1" dirty="0"/>
              <a:t> </a:t>
            </a:r>
            <a:r>
              <a:rPr lang="en-US" b="1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star, </a:t>
            </a:r>
            <a:r>
              <a:rPr lang="en-US" dirty="0" err="1" smtClean="0"/>
              <a:t>stariji</a:t>
            </a:r>
            <a:r>
              <a:rPr lang="en-US" dirty="0" smtClean="0"/>
              <a:t>)</a:t>
            </a:r>
            <a:endParaRPr lang="sr-Latn-RS" dirty="0"/>
          </a:p>
          <a:p>
            <a:pPr marL="0" indent="0" fontAlgn="base">
              <a:buNone/>
            </a:pPr>
            <a:r>
              <a:rPr lang="sr-Latn-RS" b="1" i="1" dirty="0"/>
              <a:t>	</a:t>
            </a:r>
            <a:r>
              <a:rPr lang="en-US" b="1" i="1" dirty="0" smtClean="0"/>
              <a:t>smart</a:t>
            </a:r>
            <a:r>
              <a:rPr lang="en-US" b="1" dirty="0"/>
              <a:t> </a:t>
            </a:r>
            <a:r>
              <a:rPr lang="en-US" dirty="0"/>
              <a:t>–</a:t>
            </a:r>
            <a:r>
              <a:rPr lang="en-US" b="1" dirty="0"/>
              <a:t> </a:t>
            </a:r>
            <a:r>
              <a:rPr lang="en-US" b="1" i="1" dirty="0"/>
              <a:t>smart</a:t>
            </a:r>
            <a:r>
              <a:rPr lang="en-US" b="1" i="1" dirty="0">
                <a:solidFill>
                  <a:srgbClr val="FF0000"/>
                </a:solidFill>
              </a:rPr>
              <a:t>er</a:t>
            </a:r>
            <a:r>
              <a:rPr lang="en-US" dirty="0"/>
              <a:t>  (</a:t>
            </a:r>
            <a:r>
              <a:rPr lang="en-US" dirty="0" err="1"/>
              <a:t>pametan</a:t>
            </a:r>
            <a:r>
              <a:rPr lang="en-US" dirty="0"/>
              <a:t>, </a:t>
            </a:r>
            <a:r>
              <a:rPr lang="en-US" dirty="0" err="1" smtClean="0"/>
              <a:t>pametniji</a:t>
            </a:r>
            <a:r>
              <a:rPr lang="sr-Latn-RS" dirty="0" smtClean="0"/>
              <a:t>)</a:t>
            </a:r>
          </a:p>
          <a:p>
            <a:pPr marL="0" indent="0" fontAlgn="base">
              <a:buNone/>
            </a:pPr>
            <a:r>
              <a:rPr lang="sr-Latn-RS" dirty="0"/>
              <a:t>	</a:t>
            </a:r>
            <a:r>
              <a:rPr lang="sr-Latn-RS" b="1" dirty="0" smtClean="0"/>
              <a:t>long – long</a:t>
            </a:r>
            <a:r>
              <a:rPr lang="sr-Latn-RS" b="1" dirty="0" smtClean="0">
                <a:solidFill>
                  <a:srgbClr val="FF0000"/>
                </a:solidFill>
              </a:rPr>
              <a:t>er</a:t>
            </a:r>
            <a:r>
              <a:rPr lang="sr-Latn-RS" b="1" dirty="0" smtClean="0"/>
              <a:t> </a:t>
            </a:r>
            <a:r>
              <a:rPr lang="sr-Latn-RS" dirty="0" smtClean="0"/>
              <a:t>(dug, duži)</a:t>
            </a:r>
          </a:p>
          <a:p>
            <a:pPr marL="0" indent="0" fontAlgn="base">
              <a:buNone/>
            </a:pPr>
            <a:r>
              <a:rPr lang="sr-Latn-RS" b="1" dirty="0"/>
              <a:t>	</a:t>
            </a:r>
            <a:r>
              <a:rPr lang="sr-Latn-RS" b="1" dirty="0" smtClean="0"/>
              <a:t>cold – cold</a:t>
            </a:r>
            <a:r>
              <a:rPr lang="sr-Latn-RS" b="1" dirty="0" smtClean="0">
                <a:solidFill>
                  <a:srgbClr val="FF0000"/>
                </a:solidFill>
              </a:rPr>
              <a:t>er</a:t>
            </a:r>
            <a:r>
              <a:rPr lang="sr-Latn-RS" b="1" dirty="0" smtClean="0"/>
              <a:t> </a:t>
            </a:r>
            <a:r>
              <a:rPr lang="sr-Latn-RS" dirty="0" smtClean="0"/>
              <a:t>(hladan, hladniji)</a:t>
            </a:r>
          </a:p>
          <a:p>
            <a:pPr marL="0" indent="0" fontAlgn="base">
              <a:buNone/>
            </a:pPr>
            <a:r>
              <a:rPr lang="sr-Latn-RS" b="1" dirty="0"/>
              <a:t>	</a:t>
            </a:r>
            <a:r>
              <a:rPr lang="sr-Latn-RS" b="1" dirty="0" smtClean="0"/>
              <a:t>warm- warm</a:t>
            </a:r>
            <a:r>
              <a:rPr lang="sr-Latn-RS" b="1" dirty="0" smtClean="0">
                <a:solidFill>
                  <a:srgbClr val="FF0000"/>
                </a:solidFill>
              </a:rPr>
              <a:t>er</a:t>
            </a:r>
            <a:r>
              <a:rPr lang="sr-Latn-RS" b="1" dirty="0" smtClean="0"/>
              <a:t> </a:t>
            </a:r>
            <a:r>
              <a:rPr lang="sr-Latn-RS" dirty="0" smtClean="0"/>
              <a:t>(topao, topliji)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7018" y="2784764"/>
            <a:ext cx="1745673" cy="471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/>
              <a:t>pridev + </a:t>
            </a:r>
            <a:r>
              <a:rPr lang="sr-Latn-R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70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 smtClean="0"/>
              <a:t>Komparativ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Jednosložni </a:t>
            </a:r>
            <a:r>
              <a:rPr lang="sr-Latn-RS" dirty="0"/>
              <a:t>pridevi koji se završavaju kombinacijom jedan samoglasnik+jedan suglasnik, pri dodavanju </a:t>
            </a:r>
            <a:r>
              <a:rPr lang="sr-Latn-RS" dirty="0" smtClean="0"/>
              <a:t>nastavka </a:t>
            </a:r>
            <a:r>
              <a:rPr lang="sr-Latn-RS" dirty="0"/>
              <a:t>–er </a:t>
            </a:r>
            <a:r>
              <a:rPr lang="sr-Latn-RS" dirty="0" smtClean="0"/>
              <a:t>, udvajaju (dupliraju) </a:t>
            </a:r>
            <a:r>
              <a:rPr lang="sr-Latn-RS" dirty="0"/>
              <a:t>svoj krajnji </a:t>
            </a:r>
            <a:r>
              <a:rPr lang="sr-Latn-RS" dirty="0" smtClean="0"/>
              <a:t>suglasnik: 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</a:t>
            </a:r>
          </a:p>
          <a:p>
            <a:pPr marL="0" indent="0">
              <a:buNone/>
            </a:pPr>
            <a:r>
              <a:rPr lang="sr-Latn-RS" dirty="0" smtClean="0"/>
              <a:t>	bi</a:t>
            </a:r>
            <a:r>
              <a:rPr lang="sr-Latn-RS" b="1" dirty="0" smtClean="0">
                <a:solidFill>
                  <a:srgbClr val="FF0000"/>
                </a:solidFill>
              </a:rPr>
              <a:t>g</a:t>
            </a:r>
            <a:r>
              <a:rPr lang="sr-Latn-RS" dirty="0" smtClean="0"/>
              <a:t> </a:t>
            </a:r>
            <a:r>
              <a:rPr lang="sr-Latn-RS" dirty="0"/>
              <a:t>– bi</a:t>
            </a:r>
            <a:r>
              <a:rPr lang="sr-Latn-RS" b="1" dirty="0">
                <a:solidFill>
                  <a:srgbClr val="FF0000"/>
                </a:solidFill>
              </a:rPr>
              <a:t>gg</a:t>
            </a:r>
            <a:r>
              <a:rPr lang="sr-Latn-RS" dirty="0"/>
              <a:t>er </a:t>
            </a:r>
          </a:p>
          <a:p>
            <a:pPr marL="0" indent="0">
              <a:buNone/>
            </a:pPr>
            <a:r>
              <a:rPr lang="sr-Latn-RS" dirty="0" smtClean="0"/>
              <a:t> 	ho</a:t>
            </a:r>
            <a:r>
              <a:rPr lang="sr-Latn-RS" b="1" dirty="0" smtClean="0">
                <a:solidFill>
                  <a:srgbClr val="FF0000"/>
                </a:solidFill>
              </a:rPr>
              <a:t>t</a:t>
            </a:r>
            <a:r>
              <a:rPr lang="sr-Latn-RS" dirty="0" smtClean="0"/>
              <a:t> </a:t>
            </a:r>
            <a:r>
              <a:rPr lang="sr-Latn-RS" dirty="0"/>
              <a:t>– ho</a:t>
            </a:r>
            <a:r>
              <a:rPr lang="sr-Latn-RS" b="1" dirty="0">
                <a:solidFill>
                  <a:srgbClr val="FF0000"/>
                </a:solidFill>
              </a:rPr>
              <a:t>tt</a:t>
            </a:r>
            <a:r>
              <a:rPr lang="sr-Latn-RS" dirty="0"/>
              <a:t>er </a:t>
            </a:r>
          </a:p>
          <a:p>
            <a:pPr marL="0" indent="0">
              <a:buNone/>
            </a:pPr>
            <a:r>
              <a:rPr lang="sr-Latn-RS" dirty="0" smtClean="0"/>
              <a:t>	we</a:t>
            </a:r>
            <a:r>
              <a:rPr lang="sr-Latn-RS" b="1" dirty="0" smtClean="0">
                <a:solidFill>
                  <a:srgbClr val="FF0000"/>
                </a:solidFill>
              </a:rPr>
              <a:t>t</a:t>
            </a:r>
            <a:r>
              <a:rPr lang="sr-Latn-RS" dirty="0" smtClean="0"/>
              <a:t> – we</a:t>
            </a:r>
            <a:r>
              <a:rPr lang="sr-Latn-RS" b="1" dirty="0" smtClean="0">
                <a:solidFill>
                  <a:srgbClr val="FF0000"/>
                </a:solidFill>
              </a:rPr>
              <a:t>tt</a:t>
            </a:r>
            <a:r>
              <a:rPr lang="sr-Latn-RS" dirty="0" smtClean="0"/>
              <a:t>er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fa</a:t>
            </a:r>
            <a:r>
              <a:rPr lang="sr-Latn-RS" b="1" dirty="0" smtClean="0">
                <a:solidFill>
                  <a:srgbClr val="FF0000"/>
                </a:solidFill>
              </a:rPr>
              <a:t>t</a:t>
            </a:r>
            <a:r>
              <a:rPr lang="sr-Latn-RS" dirty="0" smtClean="0"/>
              <a:t> – fa</a:t>
            </a:r>
            <a:r>
              <a:rPr lang="sr-Latn-RS" b="1" dirty="0" smtClean="0">
                <a:solidFill>
                  <a:srgbClr val="FF0000"/>
                </a:solidFill>
              </a:rPr>
              <a:t>tt</a:t>
            </a:r>
            <a:r>
              <a:rPr lang="sr-Latn-RS" dirty="0" smtClean="0"/>
              <a:t>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Kod jednosložnih prideva koji se završavaju na slovo E, dodaje se samo R:</a:t>
            </a:r>
          </a:p>
          <a:p>
            <a:pPr marL="0" indent="0">
              <a:buNone/>
            </a:pPr>
            <a:r>
              <a:rPr lang="sr-Latn-RS" dirty="0"/>
              <a:t>	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nic</a:t>
            </a:r>
            <a:r>
              <a:rPr lang="sr-Latn-RS" b="1" dirty="0" smtClean="0">
                <a:solidFill>
                  <a:srgbClr val="FF0000"/>
                </a:solidFill>
              </a:rPr>
              <a:t>e</a:t>
            </a:r>
            <a:r>
              <a:rPr lang="sr-Latn-RS" dirty="0" smtClean="0"/>
              <a:t> – nice</a:t>
            </a:r>
            <a:r>
              <a:rPr lang="sr-Latn-RS" b="1" dirty="0" smtClean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larg</a:t>
            </a:r>
            <a:r>
              <a:rPr lang="sr-Latn-RS" b="1" dirty="0" smtClean="0">
                <a:solidFill>
                  <a:srgbClr val="FF0000"/>
                </a:solidFill>
              </a:rPr>
              <a:t>e</a:t>
            </a:r>
            <a:r>
              <a:rPr lang="sr-Latn-RS" dirty="0" smtClean="0"/>
              <a:t> – large</a:t>
            </a:r>
            <a:r>
              <a:rPr lang="sr-Latn-RS" b="1" dirty="0" smtClean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r>
              <a:rPr lang="sr-Latn-RS" b="1" dirty="0">
                <a:solidFill>
                  <a:srgbClr val="FF0000"/>
                </a:solidFill>
              </a:rPr>
              <a:t>	</a:t>
            </a:r>
            <a:r>
              <a:rPr lang="sr-Latn-RS" dirty="0" smtClean="0"/>
              <a:t>lat</a:t>
            </a:r>
            <a:r>
              <a:rPr lang="sr-Latn-RS" b="1" dirty="0" smtClean="0">
                <a:solidFill>
                  <a:srgbClr val="FF0000"/>
                </a:solidFill>
              </a:rPr>
              <a:t>e – </a:t>
            </a:r>
            <a:r>
              <a:rPr lang="sr-Latn-RS" dirty="0" smtClean="0"/>
              <a:t>late</a:t>
            </a:r>
            <a:r>
              <a:rPr lang="sr-Latn-RS" b="1" dirty="0" smtClean="0">
                <a:solidFill>
                  <a:srgbClr val="FF0000"/>
                </a:solidFill>
              </a:rPr>
              <a:t>r</a:t>
            </a:r>
          </a:p>
          <a:p>
            <a:pPr marL="0" indent="0">
              <a:buNone/>
            </a:pPr>
            <a:r>
              <a:rPr lang="sr-Latn-RS" b="1" dirty="0">
                <a:solidFill>
                  <a:srgbClr val="FF0000"/>
                </a:solidFill>
              </a:rPr>
              <a:t>	</a:t>
            </a:r>
            <a:r>
              <a:rPr lang="sr-Latn-RS" dirty="0" smtClean="0"/>
              <a:t>saf</a:t>
            </a:r>
            <a:r>
              <a:rPr lang="sr-Latn-RS" b="1" dirty="0" smtClean="0">
                <a:solidFill>
                  <a:srgbClr val="FF0000"/>
                </a:solidFill>
              </a:rPr>
              <a:t>e - </a:t>
            </a:r>
            <a:r>
              <a:rPr lang="sr-Latn-RS" dirty="0" smtClean="0"/>
              <a:t>safe</a:t>
            </a:r>
            <a:r>
              <a:rPr lang="sr-Latn-RS" b="1" dirty="0" smtClean="0">
                <a:solidFill>
                  <a:srgbClr val="FF0000"/>
                </a:solidFill>
              </a:rPr>
              <a:t>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6111" y="2593401"/>
            <a:ext cx="84563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Jednosložni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dvosložni</a:t>
            </a:r>
            <a:r>
              <a:rPr lang="en-US" dirty="0"/>
              <a:t> </a:t>
            </a:r>
            <a:r>
              <a:rPr lang="en-US" dirty="0" err="1"/>
              <a:t>pridevi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 smtClean="0"/>
              <a:t>kombinacijom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/>
              <a:t>suglasnik</a:t>
            </a:r>
            <a:r>
              <a:rPr lang="en-US" dirty="0"/>
              <a:t> + y, </a:t>
            </a:r>
            <a:r>
              <a:rPr lang="en-US" dirty="0" err="1"/>
              <a:t>trpe</a:t>
            </a:r>
            <a:r>
              <a:rPr lang="en-US" dirty="0"/>
              <a:t> </a:t>
            </a:r>
            <a:r>
              <a:rPr lang="en-US" dirty="0" err="1"/>
              <a:t>transformaciju</a:t>
            </a:r>
            <a:r>
              <a:rPr lang="en-US" dirty="0"/>
              <a:t> tog </a:t>
            </a:r>
            <a:r>
              <a:rPr lang="sr-Latn-RS" dirty="0"/>
              <a:t>Y</a:t>
            </a:r>
            <a:r>
              <a:rPr lang="en-US" dirty="0" smtClean="0"/>
              <a:t> </a:t>
            </a:r>
            <a:r>
              <a:rPr lang="sr-Latn-RS" dirty="0"/>
              <a:t>→</a:t>
            </a:r>
            <a:r>
              <a:rPr lang="sr-Latn-R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/>
              <a:t>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doda</a:t>
            </a:r>
            <a:r>
              <a:rPr lang="en-US" dirty="0"/>
              <a:t> </a:t>
            </a:r>
            <a:r>
              <a:rPr lang="sr-Latn-RS" dirty="0"/>
              <a:t> </a:t>
            </a:r>
            <a:r>
              <a:rPr lang="sr-Latn-RS" dirty="0" smtClean="0"/>
              <a:t>ER</a:t>
            </a:r>
            <a:r>
              <a:rPr lang="en-US" dirty="0" smtClean="0"/>
              <a:t>: </a:t>
            </a:r>
            <a:endParaRPr lang="sr-Latn-RS" dirty="0" smtClean="0"/>
          </a:p>
          <a:p>
            <a:endParaRPr lang="sr-Latn-RS" dirty="0"/>
          </a:p>
          <a:p>
            <a:r>
              <a:rPr lang="sr-Latn-RS" dirty="0"/>
              <a:t>Y</a:t>
            </a:r>
            <a:r>
              <a:rPr lang="en-US" dirty="0"/>
              <a:t> </a:t>
            </a:r>
            <a:r>
              <a:rPr lang="sr-Latn-RS" dirty="0"/>
              <a:t>→ 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sr-Latn-RS" dirty="0" smtClean="0"/>
              <a:t> 	</a:t>
            </a:r>
            <a:r>
              <a:rPr lang="en-US" dirty="0" smtClean="0"/>
              <a:t>happ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– happ</a:t>
            </a:r>
            <a:r>
              <a:rPr lang="en-US" b="1" dirty="0">
                <a:solidFill>
                  <a:srgbClr val="FF0000"/>
                </a:solidFill>
              </a:rPr>
              <a:t>ier</a:t>
            </a:r>
            <a:r>
              <a:rPr lang="en-US" b="1" dirty="0"/>
              <a:t> </a:t>
            </a:r>
            <a:endParaRPr lang="sr-Latn-RS" b="1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	</a:t>
            </a:r>
            <a:r>
              <a:rPr lang="en-US" dirty="0" smtClean="0"/>
              <a:t>health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– health</a:t>
            </a:r>
            <a:r>
              <a:rPr lang="en-US" b="1" dirty="0">
                <a:solidFill>
                  <a:srgbClr val="FF0000"/>
                </a:solidFill>
              </a:rPr>
              <a:t>ier</a:t>
            </a:r>
            <a:r>
              <a:rPr lang="en-US" dirty="0"/>
              <a:t> </a:t>
            </a:r>
            <a:endParaRPr lang="sr-Latn-RS" dirty="0" smtClean="0"/>
          </a:p>
          <a:p>
            <a:r>
              <a:rPr lang="sr-Latn-RS" dirty="0"/>
              <a:t> </a:t>
            </a:r>
            <a:r>
              <a:rPr lang="sr-Latn-RS" dirty="0" smtClean="0"/>
              <a:t>	funn</a:t>
            </a:r>
            <a:r>
              <a:rPr lang="sr-Latn-RS" b="1" dirty="0" smtClean="0">
                <a:solidFill>
                  <a:srgbClr val="FF0000"/>
                </a:solidFill>
              </a:rPr>
              <a:t>y</a:t>
            </a:r>
            <a:r>
              <a:rPr lang="sr-Latn-RS" dirty="0" smtClean="0"/>
              <a:t> –funn</a:t>
            </a:r>
            <a:r>
              <a:rPr lang="sr-Latn-RS" b="1" dirty="0" smtClean="0">
                <a:solidFill>
                  <a:srgbClr val="FF0000"/>
                </a:solidFill>
              </a:rPr>
              <a:t>ier</a:t>
            </a:r>
          </a:p>
          <a:p>
            <a:r>
              <a:rPr lang="sr-Latn-RS" dirty="0"/>
              <a:t> </a:t>
            </a:r>
            <a:r>
              <a:rPr lang="sr-Latn-RS" dirty="0" smtClean="0"/>
              <a:t>	sunn</a:t>
            </a:r>
            <a:r>
              <a:rPr lang="sr-Latn-RS" b="1" dirty="0" smtClean="0">
                <a:solidFill>
                  <a:srgbClr val="FF0000"/>
                </a:solidFill>
              </a:rPr>
              <a:t>y</a:t>
            </a:r>
            <a:r>
              <a:rPr lang="sr-Latn-RS" dirty="0" smtClean="0"/>
              <a:t> – sunn</a:t>
            </a:r>
            <a:r>
              <a:rPr lang="sr-Latn-RS" b="1" dirty="0" smtClean="0">
                <a:solidFill>
                  <a:srgbClr val="FF0000"/>
                </a:solidFill>
              </a:rPr>
              <a:t>ier</a:t>
            </a:r>
          </a:p>
          <a:p>
            <a:r>
              <a:rPr lang="sr-Latn-RS" dirty="0" smtClean="0"/>
              <a:t>	dr</a:t>
            </a:r>
            <a:r>
              <a:rPr lang="sr-Latn-RS" b="1" dirty="0" smtClean="0">
                <a:solidFill>
                  <a:srgbClr val="FF0000"/>
                </a:solidFill>
              </a:rPr>
              <a:t>y</a:t>
            </a:r>
            <a:r>
              <a:rPr lang="sr-Latn-RS" dirty="0" smtClean="0"/>
              <a:t> - dr</a:t>
            </a:r>
            <a:r>
              <a:rPr lang="sr-Latn-RS" b="1" dirty="0" smtClean="0">
                <a:solidFill>
                  <a:srgbClr val="FF0000"/>
                </a:solidFill>
              </a:rPr>
              <a:t>ier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5855" y="3435927"/>
            <a:ext cx="1593272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Y</a:t>
            </a:r>
            <a:r>
              <a:rPr lang="en-US" dirty="0"/>
              <a:t> </a:t>
            </a:r>
            <a:r>
              <a:rPr lang="sr-Latn-RS" dirty="0"/>
              <a:t>→  </a:t>
            </a:r>
            <a:r>
              <a:rPr lang="en-US" dirty="0" err="1" smtClean="0"/>
              <a:t>i</a:t>
            </a:r>
            <a:r>
              <a:rPr lang="sr-Latn-RS" dirty="0" smtClean="0"/>
              <a:t> + 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6111" y="2136339"/>
            <a:ext cx="84978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2. </a:t>
            </a:r>
            <a:r>
              <a:rPr lang="en-US" dirty="0" err="1" smtClean="0"/>
              <a:t>Pridevi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dva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više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slogova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/>
              <a:t>grade </a:t>
            </a:r>
            <a:r>
              <a:rPr lang="en-US" dirty="0" err="1"/>
              <a:t>komparativ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dodaje</a:t>
            </a:r>
            <a:r>
              <a:rPr lang="en-US" dirty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pridev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nepromenjen</a:t>
            </a:r>
            <a:r>
              <a:rPr lang="en-US" dirty="0"/>
              <a:t>: </a:t>
            </a:r>
            <a:endParaRPr lang="sr-Latn-RS" dirty="0" smtClean="0"/>
          </a:p>
          <a:p>
            <a:endParaRPr lang="sr-Latn-R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sr-Latn-RS" dirty="0" smtClean="0"/>
          </a:p>
          <a:p>
            <a:r>
              <a:rPr lang="en-US" dirty="0" smtClean="0"/>
              <a:t>famous </a:t>
            </a:r>
            <a:r>
              <a:rPr lang="en-US" dirty="0"/>
              <a:t>– </a:t>
            </a:r>
            <a:r>
              <a:rPr lang="en-US" b="1" dirty="0">
                <a:solidFill>
                  <a:srgbClr val="FF0000"/>
                </a:solidFill>
              </a:rPr>
              <a:t>more</a:t>
            </a:r>
            <a:r>
              <a:rPr lang="en-US" dirty="0"/>
              <a:t> famous </a:t>
            </a:r>
            <a:r>
              <a:rPr lang="sr-Latn-RS" dirty="0" smtClean="0"/>
              <a:t>( poznat, poznatiji)</a:t>
            </a:r>
            <a:endParaRPr lang="sr-Latn-RS" dirty="0"/>
          </a:p>
          <a:p>
            <a:r>
              <a:rPr lang="en-US" dirty="0" smtClean="0"/>
              <a:t>expensive </a:t>
            </a:r>
            <a:r>
              <a:rPr lang="en-US" dirty="0"/>
              <a:t>– </a:t>
            </a:r>
            <a:r>
              <a:rPr lang="en-US" b="1" dirty="0">
                <a:solidFill>
                  <a:srgbClr val="FF0000"/>
                </a:solidFill>
              </a:rPr>
              <a:t>more </a:t>
            </a:r>
            <a:r>
              <a:rPr lang="en-US" dirty="0"/>
              <a:t>expensive </a:t>
            </a:r>
            <a:r>
              <a:rPr lang="sr-Latn-RS" dirty="0" smtClean="0"/>
              <a:t>(skup, skuplji)</a:t>
            </a:r>
          </a:p>
          <a:p>
            <a:r>
              <a:rPr lang="sr-Latn-RS" dirty="0" smtClean="0"/>
              <a:t>beautiful – </a:t>
            </a:r>
            <a:r>
              <a:rPr lang="sr-Latn-RS" b="1" dirty="0" smtClean="0">
                <a:solidFill>
                  <a:srgbClr val="FF0000"/>
                </a:solidFill>
              </a:rPr>
              <a:t>more</a:t>
            </a:r>
            <a:r>
              <a:rPr lang="sr-Latn-RS" dirty="0" smtClean="0"/>
              <a:t> beautiful (lep, lepši)</a:t>
            </a:r>
          </a:p>
          <a:p>
            <a:r>
              <a:rPr lang="sr-Latn-RS" dirty="0"/>
              <a:t>d</a:t>
            </a:r>
            <a:r>
              <a:rPr lang="sr-Latn-RS" dirty="0" smtClean="0"/>
              <a:t>ifficult – </a:t>
            </a:r>
            <a:r>
              <a:rPr lang="sr-Latn-RS" b="1" dirty="0" smtClean="0">
                <a:solidFill>
                  <a:srgbClr val="FF0000"/>
                </a:solidFill>
              </a:rPr>
              <a:t>more</a:t>
            </a:r>
            <a:r>
              <a:rPr lang="sr-Latn-RS" dirty="0" smtClean="0"/>
              <a:t> difficult ( teško, teže)</a:t>
            </a:r>
          </a:p>
          <a:p>
            <a:r>
              <a:rPr lang="sr-Latn-RS" dirty="0" smtClean="0"/>
              <a:t>Interesting – </a:t>
            </a:r>
            <a:r>
              <a:rPr lang="sr-Latn-RS" b="1" dirty="0" smtClean="0">
                <a:solidFill>
                  <a:srgbClr val="FF0000"/>
                </a:solidFill>
              </a:rPr>
              <a:t>more</a:t>
            </a:r>
            <a:r>
              <a:rPr lang="sr-Latn-RS" dirty="0" smtClean="0"/>
              <a:t> interesting (interesantno, interesantnije)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111" y="3013410"/>
            <a:ext cx="3144982" cy="554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MORE + pridev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Komparativ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53248"/>
            <a:ext cx="108758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Komparativ koristimo kada  želimo da uporedimo dva  pojma, dve osobe ili dve stvari.</a:t>
            </a:r>
          </a:p>
          <a:p>
            <a:endParaRPr lang="sr-Latn-RS" dirty="0" smtClean="0"/>
          </a:p>
          <a:p>
            <a:r>
              <a:rPr lang="sr-Latn-RS" dirty="0" smtClean="0"/>
              <a:t>Marko is </a:t>
            </a:r>
            <a:r>
              <a:rPr lang="sr-Latn-RS" u="sng" dirty="0" smtClean="0"/>
              <a:t>taller</a:t>
            </a:r>
            <a:r>
              <a:rPr lang="sr-Latn-RS" dirty="0" smtClean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than </a:t>
            </a:r>
            <a:r>
              <a:rPr lang="sr-Latn-RS" dirty="0" smtClean="0"/>
              <a:t>Tom. ( Marko je viši od  Toma.)</a:t>
            </a:r>
          </a:p>
          <a:p>
            <a:endParaRPr lang="sr-Latn-RS" dirty="0"/>
          </a:p>
          <a:p>
            <a:r>
              <a:rPr lang="sr-Latn-RS" b="1" dirty="0" smtClean="0">
                <a:solidFill>
                  <a:srgbClr val="FF0000"/>
                </a:solidFill>
              </a:rPr>
              <a:t>THAN – od</a:t>
            </a:r>
          </a:p>
          <a:p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RS" dirty="0" smtClean="0"/>
              <a:t>Belgrade is </a:t>
            </a:r>
            <a:r>
              <a:rPr lang="sr-Latn-RS" u="sng" dirty="0" smtClean="0"/>
              <a:t>bigger</a:t>
            </a:r>
            <a:r>
              <a:rPr lang="sr-Latn-RS" dirty="0" smtClean="0"/>
              <a:t> than Vršac</a:t>
            </a:r>
            <a:r>
              <a:rPr lang="sr-Latn-RS" b="1" dirty="0" smtClean="0"/>
              <a:t>.</a:t>
            </a:r>
          </a:p>
          <a:p>
            <a:endParaRPr lang="sr-Latn-RS" b="1" dirty="0"/>
          </a:p>
          <a:p>
            <a:r>
              <a:rPr lang="sr-Latn-RS" dirty="0" smtClean="0"/>
              <a:t>Mary is </a:t>
            </a:r>
            <a:r>
              <a:rPr lang="sr-Latn-RS" u="sng" dirty="0" smtClean="0"/>
              <a:t>more beautiful </a:t>
            </a:r>
            <a:r>
              <a:rPr lang="sr-Latn-RS" dirty="0" smtClean="0"/>
              <a:t>than her sister</a:t>
            </a:r>
            <a:r>
              <a:rPr lang="sr-Latn-RS" b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452718"/>
            <a:ext cx="9661671" cy="594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</TotalTime>
  <Words>469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 V razred   </vt:lpstr>
      <vt:lpstr>Poređenje prideva (Comparisons of adjectives) </vt:lpstr>
      <vt:lpstr>KOMPARATIV (COMPARATIVE)</vt:lpstr>
      <vt:lpstr>Komparativ </vt:lpstr>
      <vt:lpstr>Komparativ</vt:lpstr>
      <vt:lpstr>Komparativ</vt:lpstr>
      <vt:lpstr>Komparativ</vt:lpstr>
      <vt:lpstr>Komparativ</vt:lpstr>
      <vt:lpstr>PowerPoint Presentation</vt:lpstr>
      <vt:lpstr>Komparativ -Vežbanje:</vt:lpstr>
      <vt:lpstr>Rešenje vežbe: </vt:lpstr>
      <vt:lpstr>Homework ( Domaći zadatak)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(Komparativ Prideva) V razred</dc:title>
  <dc:creator>Hp Probook</dc:creator>
  <cp:lastModifiedBy>Hp Probook</cp:lastModifiedBy>
  <cp:revision>18</cp:revision>
  <dcterms:created xsi:type="dcterms:W3CDTF">2020-04-12T19:27:35Z</dcterms:created>
  <dcterms:modified xsi:type="dcterms:W3CDTF">2020-04-12T21:58:51Z</dcterms:modified>
</cp:coreProperties>
</file>