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2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9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563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759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11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71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5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16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6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21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4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64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F6256F-9CF0-47F9-B3AE-10DDCD3BE8E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92A389-0150-4383-8107-A0D5DF5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7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6398-B812-4413-852A-E9E96A565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Engleski</a:t>
            </a:r>
            <a:r>
              <a:rPr lang="en-US" dirty="0"/>
              <a:t> </a:t>
            </a:r>
            <a:r>
              <a:rPr lang="en-US" dirty="0" err="1"/>
              <a:t>jezik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614DA-C740-4DE9-9FE1-BBEBDF1B8A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Nastava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daljinu-lekcija</a:t>
            </a:r>
            <a:r>
              <a:rPr lang="en-US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50475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9149-63DA-4874-A786-95D89AD0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8F39-874C-4918-9F25-D7BF62553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Dragi</a:t>
            </a:r>
            <a:r>
              <a:rPr lang="en-US" dirty="0"/>
              <a:t> </a:t>
            </a:r>
            <a:r>
              <a:rPr lang="en-US" dirty="0" err="1"/>
              <a:t>petaci</a:t>
            </a:r>
            <a:r>
              <a:rPr lang="en-US" dirty="0"/>
              <a:t>,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nedelje</a:t>
            </a:r>
            <a:r>
              <a:rPr lang="en-US" dirty="0"/>
              <a:t> </a:t>
            </a:r>
            <a:r>
              <a:rPr lang="en-US" dirty="0" err="1"/>
              <a:t>nastavljamo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lekcijom</a:t>
            </a:r>
            <a:r>
              <a:rPr lang="en-US" dirty="0"/>
              <a:t> Comparison of adjectives (</a:t>
            </a:r>
            <a:r>
              <a:rPr lang="en-US" dirty="0" err="1"/>
              <a:t>Poredjenje</a:t>
            </a:r>
            <a:r>
              <a:rPr lang="en-US" dirty="0"/>
              <a:t> </a:t>
            </a:r>
            <a:r>
              <a:rPr lang="en-US" dirty="0" err="1"/>
              <a:t>prideva</a:t>
            </a:r>
            <a:r>
              <a:rPr lang="en-US" dirty="0"/>
              <a:t>). </a:t>
            </a:r>
            <a:r>
              <a:rPr lang="sr-Latn-RS" dirty="0"/>
              <a:t>Ukoliko ste prepisali prošlonedeljnu lekciju u svoje sveske, ovo pišete u nastavku pošto je to ista lekcija.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9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A6F4D-8765-48BD-A789-9F813D3C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Comparison of adjectives(Part2)</a:t>
            </a:r>
            <a:br>
              <a:rPr lang="sr-Latn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EEDF8-9E22-4206-BC3D-B577EE0A1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Kao što smo rekli u prethodnoj lekciji, postoje tri stepena u poređenju prideva-</a:t>
            </a:r>
            <a:r>
              <a:rPr lang="sr-Latn-RS" dirty="0">
                <a:solidFill>
                  <a:srgbClr val="FF0000"/>
                </a:solidFill>
              </a:rPr>
              <a:t>pozitiv, komparativ i superlativ</a:t>
            </a:r>
            <a:r>
              <a:rPr lang="sr-Latn-RS" dirty="0"/>
              <a:t>. Prošlog puta govorili smo o komparativu. Sada ćemo ponoviti komparativ i naučiti kako se gradi superlativ.</a:t>
            </a:r>
          </a:p>
          <a:p>
            <a:r>
              <a:rPr lang="sr-Latn-RS" dirty="0"/>
              <a:t>Takođe, postoje neki pridevi koji se nepravilno porede pa ćemo i njih naučiti danas.</a:t>
            </a:r>
          </a:p>
        </p:txBody>
      </p:sp>
    </p:spTree>
    <p:extLst>
      <p:ext uri="{BB962C8B-B14F-4D97-AF65-F5344CB8AC3E}">
        <p14:creationId xmlns:p14="http://schemas.microsoft.com/office/powerpoint/2010/main" val="138119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A646-94BB-480C-93C3-44FC0EB7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Short adjectives(kraći pridevi)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EF35-35E4-4FC2-81DB-83095C60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1. Jednosložni i dvosložni pridevi (kraći pridevi) grade komparativ kada se na pridev doda nastavak </a:t>
            </a:r>
            <a:r>
              <a:rPr lang="sr-Latn-RS" dirty="0">
                <a:solidFill>
                  <a:srgbClr val="FF0000"/>
                </a:solidFill>
              </a:rPr>
              <a:t>–er </a:t>
            </a:r>
            <a:r>
              <a:rPr lang="sr-Latn-RS" dirty="0">
                <a:solidFill>
                  <a:schemeClr val="tx1"/>
                </a:solidFill>
              </a:rPr>
              <a:t>a superlativ kada se na pridev doda nastavak </a:t>
            </a:r>
            <a:r>
              <a:rPr lang="sr-Latn-RS" dirty="0">
                <a:solidFill>
                  <a:srgbClr val="FF0000"/>
                </a:solidFill>
              </a:rPr>
              <a:t>–est</a:t>
            </a:r>
            <a:r>
              <a:rPr lang="sr-Latn-RS" dirty="0">
                <a:solidFill>
                  <a:schemeClr val="tx1"/>
                </a:solidFill>
              </a:rPr>
              <a:t>. Takođe ispred oblika superlativa uvek stoji član </a:t>
            </a:r>
            <a:r>
              <a:rPr lang="sr-Latn-RS" dirty="0">
                <a:solidFill>
                  <a:srgbClr val="FF0000"/>
                </a:solidFill>
              </a:rPr>
              <a:t>the.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tx1"/>
                </a:solidFill>
              </a:rPr>
              <a:t>               short- short</a:t>
            </a:r>
            <a:r>
              <a:rPr lang="sr-Latn-RS" dirty="0">
                <a:solidFill>
                  <a:srgbClr val="FF0000"/>
                </a:solidFill>
              </a:rPr>
              <a:t>er</a:t>
            </a:r>
            <a:r>
              <a:rPr lang="sr-Latn-RS" dirty="0">
                <a:solidFill>
                  <a:schemeClr val="tx1"/>
                </a:solidFill>
              </a:rPr>
              <a:t>- </a:t>
            </a:r>
            <a:r>
              <a:rPr lang="sr-Latn-RS" dirty="0">
                <a:solidFill>
                  <a:srgbClr val="FF0000"/>
                </a:solidFill>
              </a:rPr>
              <a:t>the</a:t>
            </a:r>
            <a:r>
              <a:rPr lang="sr-Latn-RS" dirty="0">
                <a:solidFill>
                  <a:schemeClr val="tx1"/>
                </a:solidFill>
              </a:rPr>
              <a:t> short</a:t>
            </a:r>
            <a:r>
              <a:rPr lang="sr-Latn-RS" dirty="0">
                <a:solidFill>
                  <a:srgbClr val="FF0000"/>
                </a:solidFill>
              </a:rPr>
              <a:t>est</a:t>
            </a:r>
          </a:p>
          <a:p>
            <a:pPr marL="0" indent="0">
              <a:buNone/>
            </a:pPr>
            <a:r>
              <a:rPr lang="sr-Latn-RS" dirty="0">
                <a:solidFill>
                  <a:srgbClr val="FF0000"/>
                </a:solidFill>
              </a:rPr>
              <a:t>                </a:t>
            </a:r>
            <a:r>
              <a:rPr lang="sr-Latn-RS" dirty="0">
                <a:solidFill>
                  <a:schemeClr val="tx1"/>
                </a:solidFill>
              </a:rPr>
              <a:t>old</a:t>
            </a:r>
            <a:r>
              <a:rPr lang="sr-Latn-RS" dirty="0">
                <a:solidFill>
                  <a:srgbClr val="FF0000"/>
                </a:solidFill>
              </a:rPr>
              <a:t>- </a:t>
            </a:r>
            <a:r>
              <a:rPr lang="sr-Latn-RS" dirty="0">
                <a:solidFill>
                  <a:schemeClr val="tx1"/>
                </a:solidFill>
              </a:rPr>
              <a:t>old</a:t>
            </a:r>
            <a:r>
              <a:rPr lang="sr-Latn-RS" dirty="0">
                <a:solidFill>
                  <a:srgbClr val="FF0000"/>
                </a:solidFill>
              </a:rPr>
              <a:t>er- the </a:t>
            </a:r>
            <a:r>
              <a:rPr lang="sr-Latn-RS" dirty="0">
                <a:solidFill>
                  <a:schemeClr val="tx1"/>
                </a:solidFill>
              </a:rPr>
              <a:t>old</a:t>
            </a:r>
            <a:r>
              <a:rPr lang="sr-Latn-RS" dirty="0">
                <a:solidFill>
                  <a:srgbClr val="FF0000"/>
                </a:solidFill>
              </a:rPr>
              <a:t>est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0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12CE-1ED4-4B77-8CA1-7DA58F42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Long adjectives(duži pridevi)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85C86-E1F6-43CD-B2C2-0D701BE70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Neki dvosložni i višesložni pridevi (duži pridevi) grade komparativ tako što se ispred prideva stavlja reč </a:t>
            </a:r>
            <a:r>
              <a:rPr lang="sr-Latn-RS" dirty="0">
                <a:solidFill>
                  <a:srgbClr val="FF0000"/>
                </a:solidFill>
              </a:rPr>
              <a:t>more</a:t>
            </a:r>
            <a:r>
              <a:rPr lang="sr-Latn-RS" dirty="0"/>
              <a:t> a superlativ tako što ispred prideva stoji </a:t>
            </a:r>
            <a:r>
              <a:rPr lang="sr-Latn-RS" dirty="0">
                <a:solidFill>
                  <a:srgbClr val="FF0000"/>
                </a:solidFill>
              </a:rPr>
              <a:t>the most:</a:t>
            </a:r>
          </a:p>
          <a:p>
            <a:pPr marL="0" indent="0">
              <a:buNone/>
            </a:pPr>
            <a:r>
              <a:rPr lang="sr-Latn-RS" dirty="0">
                <a:solidFill>
                  <a:srgbClr val="FF0000"/>
                </a:solidFill>
              </a:rPr>
              <a:t>                 </a:t>
            </a:r>
            <a:r>
              <a:rPr lang="sr-Latn-RS" dirty="0">
                <a:solidFill>
                  <a:schemeClr val="tx1"/>
                </a:solidFill>
              </a:rPr>
              <a:t>interesting- </a:t>
            </a:r>
            <a:r>
              <a:rPr lang="sr-Latn-RS" dirty="0">
                <a:solidFill>
                  <a:srgbClr val="FF0000"/>
                </a:solidFill>
              </a:rPr>
              <a:t>more</a:t>
            </a:r>
            <a:r>
              <a:rPr lang="sr-Latn-RS" dirty="0">
                <a:solidFill>
                  <a:schemeClr val="tx1"/>
                </a:solidFill>
              </a:rPr>
              <a:t> interesting- </a:t>
            </a:r>
            <a:r>
              <a:rPr lang="sr-Latn-RS" dirty="0">
                <a:solidFill>
                  <a:srgbClr val="FF0000"/>
                </a:solidFill>
              </a:rPr>
              <a:t>the most </a:t>
            </a:r>
            <a:r>
              <a:rPr lang="sr-Latn-RS" dirty="0">
                <a:solidFill>
                  <a:schemeClr val="tx1"/>
                </a:solidFill>
              </a:rPr>
              <a:t>interesting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tx1"/>
                </a:solidFill>
              </a:rPr>
              <a:t>                 beautiful- </a:t>
            </a:r>
            <a:r>
              <a:rPr lang="sr-Latn-RS" dirty="0">
                <a:solidFill>
                  <a:srgbClr val="FF0000"/>
                </a:solidFill>
              </a:rPr>
              <a:t>more</a:t>
            </a:r>
            <a:r>
              <a:rPr lang="sr-Latn-RS" dirty="0">
                <a:solidFill>
                  <a:schemeClr val="tx1"/>
                </a:solidFill>
              </a:rPr>
              <a:t> beautiful- </a:t>
            </a:r>
            <a:r>
              <a:rPr lang="sr-Latn-RS" dirty="0">
                <a:solidFill>
                  <a:srgbClr val="FF0000"/>
                </a:solidFill>
              </a:rPr>
              <a:t>the most </a:t>
            </a:r>
            <a:r>
              <a:rPr lang="sr-Latn-RS" dirty="0">
                <a:solidFill>
                  <a:schemeClr val="tx1"/>
                </a:solidFill>
              </a:rPr>
              <a:t>beautiful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2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B7F7-09BB-4ED8-9C4B-2F9E3987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Spelling changes(promene u pisanju)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EFEF4-D2AC-4861-887E-FC1653C25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Promene u pisanju koje su važile u komparativu, važe i u superlativu.</a:t>
            </a:r>
          </a:p>
          <a:p>
            <a:r>
              <a:rPr lang="sr-Latn-RS" dirty="0"/>
              <a:t>Pridevi koji imaju kratak samoglasnik u osnovi, dupliraju poslednji suglasnik pri dodavanju nastavaka za komparativ i superlativ</a:t>
            </a:r>
          </a:p>
          <a:p>
            <a:pPr marL="0" indent="0">
              <a:buNone/>
            </a:pPr>
            <a:r>
              <a:rPr lang="sr-Latn-RS" dirty="0"/>
              <a:t>                          big-bi</a:t>
            </a:r>
            <a:r>
              <a:rPr lang="sr-Latn-RS" dirty="0">
                <a:solidFill>
                  <a:srgbClr val="FF0000"/>
                </a:solidFill>
              </a:rPr>
              <a:t>gg</a:t>
            </a:r>
            <a:r>
              <a:rPr lang="sr-Latn-RS" dirty="0"/>
              <a:t>er-the bi</a:t>
            </a:r>
            <a:r>
              <a:rPr lang="sr-Latn-RS" dirty="0">
                <a:solidFill>
                  <a:srgbClr val="FF0000"/>
                </a:solidFill>
              </a:rPr>
              <a:t>gg</a:t>
            </a:r>
            <a:r>
              <a:rPr lang="sr-Latn-RS" dirty="0"/>
              <a:t>est</a:t>
            </a:r>
          </a:p>
          <a:p>
            <a:r>
              <a:rPr lang="sr-Latn-RS" dirty="0"/>
              <a:t>Pridevi koji se završavaju na y a prethodi im suglanik, y menjaju u i ispred nastavaka              </a:t>
            </a:r>
          </a:p>
          <a:p>
            <a:pPr marL="0" indent="0">
              <a:buNone/>
            </a:pPr>
            <a:r>
              <a:rPr lang="sr-Latn-RS" dirty="0"/>
              <a:t>                        dirty- dirt</a:t>
            </a:r>
            <a:r>
              <a:rPr lang="sr-Latn-RS" dirty="0">
                <a:solidFill>
                  <a:srgbClr val="FF0000"/>
                </a:solidFill>
              </a:rPr>
              <a:t>i</a:t>
            </a:r>
            <a:r>
              <a:rPr lang="sr-Latn-RS" dirty="0"/>
              <a:t>er- the dirt</a:t>
            </a:r>
            <a:r>
              <a:rPr lang="sr-Latn-RS" dirty="0">
                <a:solidFill>
                  <a:srgbClr val="FF0000"/>
                </a:solidFill>
              </a:rPr>
              <a:t>i</a:t>
            </a:r>
            <a:r>
              <a:rPr lang="sr-Latn-RS" dirty="0"/>
              <a:t>est</a:t>
            </a:r>
          </a:p>
          <a:p>
            <a:r>
              <a:rPr lang="sr-Latn-RS" dirty="0"/>
              <a:t>Pridevi koji se završavaju na e, dobijaju kao nastavak samo –r u komparativu i –st u superlativu     </a:t>
            </a:r>
          </a:p>
          <a:p>
            <a:pPr marL="0" indent="0">
              <a:buNone/>
            </a:pPr>
            <a:r>
              <a:rPr lang="sr-Latn-RS" dirty="0"/>
              <a:t>                         nice-nice</a:t>
            </a:r>
            <a:r>
              <a:rPr lang="sr-Latn-RS" dirty="0">
                <a:solidFill>
                  <a:srgbClr val="FF0000"/>
                </a:solidFill>
              </a:rPr>
              <a:t>r</a:t>
            </a:r>
            <a:r>
              <a:rPr lang="sr-Latn-RS" dirty="0"/>
              <a:t>- the nice</a:t>
            </a:r>
            <a:r>
              <a:rPr lang="sr-Latn-RS" dirty="0">
                <a:solidFill>
                  <a:srgbClr val="FF0000"/>
                </a:solidFill>
              </a:rPr>
              <a:t>st</a:t>
            </a:r>
            <a:r>
              <a:rPr lang="sr-Latn-R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2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4A33-6DB1-4DAD-9EC9-F2F6A5B7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Irregular comparison(nepravilno poređenje)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071BE-5B78-4A9D-BB7B-3653A1C22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Postoji nekoliko prideva koji imaju posebne oblike za komparativ i superlativ, tj. ne grade ove oblike prema pravilima koje smo učili, te njih moramo posebno učiti. Za sada treba da znate sledeća dva prideva:</a:t>
            </a:r>
          </a:p>
          <a:p>
            <a:pPr marL="0" indent="0">
              <a:buNone/>
            </a:pPr>
            <a:r>
              <a:rPr lang="sr-Latn-RS" dirty="0"/>
              <a:t>                            </a:t>
            </a:r>
            <a:r>
              <a:rPr lang="sr-Latn-RS" dirty="0">
                <a:solidFill>
                  <a:srgbClr val="FF0000"/>
                </a:solidFill>
              </a:rPr>
              <a:t>good-better-the best</a:t>
            </a:r>
          </a:p>
          <a:p>
            <a:pPr marL="0" indent="0">
              <a:buNone/>
            </a:pPr>
            <a:r>
              <a:rPr lang="sr-Latn-RS" dirty="0">
                <a:solidFill>
                  <a:srgbClr val="FF0000"/>
                </a:solidFill>
              </a:rPr>
              <a:t>                            bad-worse-the worst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2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EACA-6E15-420E-915E-9D6D7097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04300-DB0C-459E-A708-300605241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1. z</a:t>
            </a:r>
            <a:r>
              <a:rPr lang="sr-Latn-RS" dirty="0"/>
              <a:t>adatak-Prepisati i popuniti u svesci tabelu iz udžbenika sa strane 61-vežba 2c</a:t>
            </a:r>
            <a:endParaRPr lang="en-US" dirty="0"/>
          </a:p>
          <a:p>
            <a:pPr lvl="0"/>
            <a:r>
              <a:rPr lang="sr-Latn-RS" dirty="0"/>
              <a:t>Radna sveska-strana </a:t>
            </a:r>
            <a:r>
              <a:rPr lang="en-US" dirty="0"/>
              <a:t>48</a:t>
            </a:r>
            <a:r>
              <a:rPr lang="sr-Latn-RS"/>
              <a:t>-vežbe 1 i 4, strana 49-vežbe </a:t>
            </a:r>
            <a:r>
              <a:rPr lang="sr-Latn-RS" dirty="0"/>
              <a:t>5 </a:t>
            </a:r>
            <a:r>
              <a:rPr lang="sr-Latn-RS"/>
              <a:t>i 7.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72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373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Engleski jezik</vt:lpstr>
      <vt:lpstr>PowerPoint Presentation</vt:lpstr>
      <vt:lpstr>Comparison of adjectives(Part2) </vt:lpstr>
      <vt:lpstr>Short adjectives(kraći pridevi)</vt:lpstr>
      <vt:lpstr>Long adjectives(duži pridevi)</vt:lpstr>
      <vt:lpstr>Spelling changes(promene u pisanju)</vt:lpstr>
      <vt:lpstr>Irregular comparison(nepravilno poređenje)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Engleski jezik</dc:title>
  <dc:creator>Korisnik 1</dc:creator>
  <cp:lastModifiedBy>Korisnik 1</cp:lastModifiedBy>
  <cp:revision>6</cp:revision>
  <dcterms:created xsi:type="dcterms:W3CDTF">2020-04-20T14:51:26Z</dcterms:created>
  <dcterms:modified xsi:type="dcterms:W3CDTF">2020-04-20T15:35:13Z</dcterms:modified>
</cp:coreProperties>
</file>