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88D4-31E3-4BFB-8472-CAE14530121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6A38-1A62-4B65-BB13-F3F29FD8186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06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88D4-31E3-4BFB-8472-CAE14530121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6A38-1A62-4B65-BB13-F3F29FD8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7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88D4-31E3-4BFB-8472-CAE14530121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6A38-1A62-4B65-BB13-F3F29FD8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0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88D4-31E3-4BFB-8472-CAE14530121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6A38-1A62-4B65-BB13-F3F29FD8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6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88D4-31E3-4BFB-8472-CAE14530121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6A38-1A62-4B65-BB13-F3F29FD8186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83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88D4-31E3-4BFB-8472-CAE14530121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6A38-1A62-4B65-BB13-F3F29FD8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262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88D4-31E3-4BFB-8472-CAE14530121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6A38-1A62-4B65-BB13-F3F29FD8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246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88D4-31E3-4BFB-8472-CAE14530121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6A38-1A62-4B65-BB13-F3F29FD8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8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88D4-31E3-4BFB-8472-CAE14530121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6A38-1A62-4B65-BB13-F3F29FD8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8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2E788D4-31E3-4BFB-8472-CAE14530121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E56A38-1A62-4B65-BB13-F3F29FD8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5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88D4-31E3-4BFB-8472-CAE14530121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56A38-1A62-4B65-BB13-F3F29FD81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7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2E788D4-31E3-4BFB-8472-CAE14530121C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E56A38-1A62-4B65-BB13-F3F29FD8186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lt.oup.com/student/project/level4/unit05/audio?cc=rs&amp;selLanguage=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F939-8120-4E78-9215-D0BC67ACCD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VII </a:t>
            </a:r>
            <a:r>
              <a:rPr lang="en-US" sz="7200" dirty="0" err="1"/>
              <a:t>razred-nastava</a:t>
            </a:r>
            <a:r>
              <a:rPr lang="en-US" sz="7200" dirty="0"/>
              <a:t> </a:t>
            </a:r>
            <a:r>
              <a:rPr lang="en-US" sz="7200" dirty="0" err="1"/>
              <a:t>na</a:t>
            </a:r>
            <a:r>
              <a:rPr lang="en-US" sz="7200" dirty="0"/>
              <a:t> </a:t>
            </a:r>
            <a:br>
              <a:rPr lang="en-US" sz="7200" dirty="0"/>
            </a:br>
            <a:r>
              <a:rPr lang="en-US" sz="7200" dirty="0" err="1"/>
              <a:t>daljinu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73EB4-BB9E-4B8D-8B39-DE4B08C660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/>
              <a:t>Lekcija</a:t>
            </a:r>
            <a:r>
              <a:rPr lang="en-US" b="1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89513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D7FCA-65EF-48B6-AFD1-DC171F14D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EBBE0-E2A2-43D5-A5F7-82DBEDF89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-</a:t>
            </a:r>
            <a:r>
              <a:rPr lang="en-US" dirty="0" err="1"/>
              <a:t>Dragi</a:t>
            </a:r>
            <a:r>
              <a:rPr lang="en-US" dirty="0"/>
              <a:t> </a:t>
            </a:r>
            <a:r>
              <a:rPr lang="en-US" dirty="0" err="1"/>
              <a:t>sedmaci</a:t>
            </a:r>
            <a:r>
              <a:rPr lang="en-US" dirty="0"/>
              <a:t>, za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nedelju</a:t>
            </a:r>
            <a:r>
              <a:rPr lang="en-US" dirty="0"/>
              <a:t> </a:t>
            </a:r>
            <a:r>
              <a:rPr lang="en-US" dirty="0" err="1"/>
              <a:t>imate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da </a:t>
            </a:r>
            <a:r>
              <a:rPr lang="en-US" dirty="0" err="1"/>
              <a:t>poslu</a:t>
            </a:r>
            <a:r>
              <a:rPr lang="sr-Latn-RS" dirty="0"/>
              <a:t>š</a:t>
            </a:r>
            <a:r>
              <a:rPr lang="en-US" dirty="0"/>
              <a:t>ate </a:t>
            </a:r>
            <a:r>
              <a:rPr lang="en-US" dirty="0" err="1"/>
              <a:t>lekciju</a:t>
            </a:r>
            <a:r>
              <a:rPr lang="en-US" dirty="0"/>
              <a:t> Smart Alec’s plan </a:t>
            </a:r>
            <a:r>
              <a:rPr lang="en-US" dirty="0" err="1"/>
              <a:t>sa</a:t>
            </a:r>
            <a:r>
              <a:rPr lang="en-US" dirty="0"/>
              <a:t> 58.strane </a:t>
            </a:r>
            <a:r>
              <a:rPr lang="en-US" dirty="0" err="1"/>
              <a:t>va</a:t>
            </a:r>
            <a:r>
              <a:rPr lang="sr-Latn-RS" dirty="0"/>
              <a:t>š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ud</a:t>
            </a:r>
            <a:r>
              <a:rPr lang="sr-Latn-RS" dirty="0"/>
              <a:t>žbenika. Audio zapis ove lekcije vam se nalazi na sledećem linku</a:t>
            </a:r>
          </a:p>
          <a:p>
            <a:r>
              <a:rPr lang="en-US" dirty="0">
                <a:hlinkClick r:id="rId2"/>
              </a:rPr>
              <a:t>https://elt.oup.com/student/project/level4/unit05/audio?cc=rs&amp;selLanguage=en</a:t>
            </a:r>
            <a:endParaRPr lang="sr-Latn-RS" dirty="0"/>
          </a:p>
          <a:p>
            <a:r>
              <a:rPr lang="sr-Latn-RS" dirty="0"/>
              <a:t>Na 59. strani uradite 2. vežbu u udžbeniku, veznu za ovaj strip.</a:t>
            </a:r>
          </a:p>
          <a:p>
            <a:r>
              <a:rPr lang="sr-Latn-RS" dirty="0"/>
              <a:t>- U nastavku ove prezentacije imaćete obrađen pasiv, ali ovoga puta pasivni oblici za ostala vremena pošto ste u prethodnoj lekciji radili samo Present Simple Passive. Domaći zadatak vezan za pasivne oblike je na 59. strani u udžbeniku, vežba 4, uradite je u svesci.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0364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37B36-B0E7-4D2F-96E2-9AFD388B2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                        Passive voice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B9FC5-1128-45E9-8002-1E153206E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466" y="1845734"/>
            <a:ext cx="10058400" cy="4023360"/>
          </a:xfrm>
        </p:spPr>
        <p:txBody>
          <a:bodyPr/>
          <a:lstStyle/>
          <a:p>
            <a:r>
              <a:rPr lang="sr-Latn-RS" sz="2800" dirty="0"/>
              <a:t>Osnovna formula za građenje pasiva je:</a:t>
            </a:r>
          </a:p>
          <a:p>
            <a:endParaRPr lang="sr-Latn-RS" dirty="0"/>
          </a:p>
          <a:p>
            <a:r>
              <a:rPr lang="sr-Latn-RS" sz="3200" dirty="0"/>
              <a:t>Glagol TO BE u odgovarajućem vremenu+ Past  Participle</a:t>
            </a:r>
          </a:p>
          <a:p>
            <a:endParaRPr lang="sr-Latn-RS" sz="2800" dirty="0"/>
          </a:p>
          <a:p>
            <a:r>
              <a:rPr lang="sr-Latn-RS" sz="2800" dirty="0"/>
              <a:t>Dakle, glagol TO BE menjamo u zavisnosti od vremena u kom je rečenica, dok PP uvek ostaje isti.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DC3F44-DA67-4A5A-8912-BA44841917EF}"/>
              </a:ext>
            </a:extLst>
          </p:cNvPr>
          <p:cNvSpPr/>
          <p:nvPr/>
        </p:nvSpPr>
        <p:spPr>
          <a:xfrm>
            <a:off x="832237" y="2622274"/>
            <a:ext cx="10058400" cy="818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30845-66B7-404D-AB4E-341E1098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Present Simple Passive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83F33-D1C4-4F3A-881C-D967D5F1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Pošto glagol TO BE u sadašnjem vremenu ima oblik AM, IS, ARE, tako će formula za Present Simple Passive biti:</a:t>
            </a:r>
          </a:p>
          <a:p>
            <a:r>
              <a:rPr lang="sr-Latn-RS" sz="2800" dirty="0"/>
              <a:t>        </a:t>
            </a:r>
          </a:p>
          <a:p>
            <a:pPr marL="0" indent="0">
              <a:buNone/>
            </a:pPr>
            <a:r>
              <a:rPr lang="sr-Latn-RS" sz="2800" dirty="0"/>
              <a:t>           AM/IS/ARE  +    Past Participle</a:t>
            </a:r>
          </a:p>
          <a:p>
            <a:pPr marL="0" indent="0">
              <a:buNone/>
            </a:pPr>
            <a:endParaRPr lang="sr-Latn-RS" sz="2800" dirty="0"/>
          </a:p>
          <a:p>
            <a:pPr marL="0" indent="0">
              <a:buNone/>
            </a:pPr>
            <a:r>
              <a:rPr lang="sr-Latn-RS" sz="2800" dirty="0"/>
              <a:t>           A lot of films </a:t>
            </a:r>
            <a:r>
              <a:rPr lang="sr-Latn-RS" sz="2800" dirty="0">
                <a:solidFill>
                  <a:srgbClr val="FF0000"/>
                </a:solidFill>
              </a:rPr>
              <a:t>are made </a:t>
            </a:r>
            <a:r>
              <a:rPr lang="sr-Latn-RS" sz="2800" dirty="0"/>
              <a:t>every year.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FF616E-6D46-45FA-AF61-F8CA3A7DCD1F}"/>
              </a:ext>
            </a:extLst>
          </p:cNvPr>
          <p:cNvSpPr/>
          <p:nvPr/>
        </p:nvSpPr>
        <p:spPr>
          <a:xfrm>
            <a:off x="1577009" y="3223603"/>
            <a:ext cx="5353878" cy="7023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7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6A02B-A26A-4197-8C25-AC8A1C012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Past Simple Passive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21B94-F0EE-4CB5-A883-4B47DA81B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Pošto glagol TO BE u Past Simple tense glasi WAS/WERE, formula za ovaj pasivni oblik biće:</a:t>
            </a:r>
          </a:p>
          <a:p>
            <a:endParaRPr lang="sr-Latn-RS" sz="2800" dirty="0"/>
          </a:p>
          <a:p>
            <a:r>
              <a:rPr lang="sr-Latn-RS" sz="2800" dirty="0"/>
              <a:t>            WAS/WERE +  Past Participle</a:t>
            </a:r>
          </a:p>
          <a:p>
            <a:endParaRPr lang="sr-Latn-RS" sz="2800" dirty="0"/>
          </a:p>
          <a:p>
            <a:r>
              <a:rPr lang="sr-Latn-RS" sz="2800" dirty="0"/>
              <a:t>       The bridge </a:t>
            </a:r>
            <a:r>
              <a:rPr lang="sr-Latn-RS" sz="2800" dirty="0">
                <a:solidFill>
                  <a:srgbClr val="FF0000"/>
                </a:solidFill>
              </a:rPr>
              <a:t>was built </a:t>
            </a:r>
            <a:r>
              <a:rPr lang="sr-Latn-RS" sz="2800" dirty="0"/>
              <a:t>last year.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44AFF3-FAEA-4378-A62F-1FBBB68C20FF}"/>
              </a:ext>
            </a:extLst>
          </p:cNvPr>
          <p:cNvSpPr/>
          <p:nvPr/>
        </p:nvSpPr>
        <p:spPr>
          <a:xfrm>
            <a:off x="2001078" y="3313043"/>
            <a:ext cx="4638261" cy="7288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0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1769-BDD4-4754-B26C-4CC3B08A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Present Perfect Passive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B5769-9924-4DF0-A59D-3D5651205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/>
              <a:t>Glagol TO BE u Present Perfect Tense glasi HAVE BEEN or HAS BEEN pa će formula za ovaj pasivni oblik glasiti:</a:t>
            </a:r>
          </a:p>
          <a:p>
            <a:endParaRPr lang="sr-Latn-RS" dirty="0"/>
          </a:p>
          <a:p>
            <a:r>
              <a:rPr lang="sr-Latn-RS" sz="2800" dirty="0"/>
              <a:t>              HAVE BEEN/HAS BEEN  + Past Participle</a:t>
            </a:r>
          </a:p>
          <a:p>
            <a:endParaRPr lang="sr-Latn-RS" sz="2800" dirty="0"/>
          </a:p>
          <a:p>
            <a:r>
              <a:rPr lang="sr-Latn-RS" sz="2800" dirty="0"/>
              <a:t>      The criminals </a:t>
            </a:r>
            <a:r>
              <a:rPr lang="sr-Latn-RS" sz="2800" dirty="0">
                <a:solidFill>
                  <a:srgbClr val="FF0000"/>
                </a:solidFill>
              </a:rPr>
              <a:t>have been arrested </a:t>
            </a:r>
            <a:r>
              <a:rPr lang="sr-Latn-RS" sz="2800" dirty="0"/>
              <a:t>by the police.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B889A4-7B1A-43A7-A651-0785F0F6F425}"/>
              </a:ext>
            </a:extLst>
          </p:cNvPr>
          <p:cNvSpPr/>
          <p:nvPr/>
        </p:nvSpPr>
        <p:spPr>
          <a:xfrm>
            <a:off x="1987826" y="3061252"/>
            <a:ext cx="6639339" cy="901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8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40DEC-CD87-4049-A2DA-0AEAC9C8B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Future Simple Passive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DDE34-E949-4CF6-B377-6B2B3B445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Glagol TO BE u Future Simple glasi WILL BE pa će formula za ovaj pasiv glasiti:</a:t>
            </a:r>
          </a:p>
          <a:p>
            <a:endParaRPr lang="sr-Latn-RS" sz="2800" dirty="0"/>
          </a:p>
          <a:p>
            <a:r>
              <a:rPr lang="sr-Latn-RS" sz="2800" dirty="0"/>
              <a:t>                    WILL BE  +  Past Participle</a:t>
            </a:r>
          </a:p>
          <a:p>
            <a:endParaRPr lang="sr-Latn-RS" sz="2800" dirty="0"/>
          </a:p>
          <a:p>
            <a:r>
              <a:rPr lang="sr-Latn-RS" sz="2800" dirty="0"/>
              <a:t>      The case </a:t>
            </a:r>
            <a:r>
              <a:rPr lang="sr-Latn-RS" sz="2800" dirty="0">
                <a:solidFill>
                  <a:srgbClr val="FF0000"/>
                </a:solidFill>
              </a:rPr>
              <a:t>will be solved </a:t>
            </a:r>
            <a:r>
              <a:rPr lang="sr-Latn-RS" sz="2800" dirty="0"/>
              <a:t>soon.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64DB3B-8C91-472B-9349-3CDC5DF3D909}"/>
              </a:ext>
            </a:extLst>
          </p:cNvPr>
          <p:cNvSpPr/>
          <p:nvPr/>
        </p:nvSpPr>
        <p:spPr>
          <a:xfrm>
            <a:off x="2650435" y="3260035"/>
            <a:ext cx="4240695" cy="7818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5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091E-2E20-4287-9FB7-CE6D39DA7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Active to Passive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CEDEA-B3B8-47CC-A052-A6B6356B8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Ukoliko bismo imali da pretvorimo rečenice iz aktiva u pasiv u ova četiri glagolska vremena, to bi izgledalo ovako:</a:t>
            </a:r>
          </a:p>
          <a:p>
            <a:r>
              <a:rPr lang="sr-Latn-RS" dirty="0"/>
              <a:t>Present Simple     </a:t>
            </a:r>
            <a:r>
              <a:rPr lang="en-US" dirty="0"/>
              <a:t>Active : The gardener </a:t>
            </a:r>
            <a:r>
              <a:rPr lang="en-US" dirty="0">
                <a:solidFill>
                  <a:srgbClr val="FF0000"/>
                </a:solidFill>
              </a:rPr>
              <a:t>waters</a:t>
            </a:r>
            <a:r>
              <a:rPr lang="en-US" dirty="0"/>
              <a:t> the flowers every evening.</a:t>
            </a:r>
            <a:br>
              <a:rPr lang="en-US" dirty="0"/>
            </a:br>
            <a:r>
              <a:rPr lang="sr-Latn-RS" dirty="0"/>
              <a:t>                                </a:t>
            </a:r>
            <a:r>
              <a:rPr lang="en-US" dirty="0"/>
              <a:t>Passive: The flowers </a:t>
            </a:r>
            <a:r>
              <a:rPr lang="en-US" dirty="0">
                <a:solidFill>
                  <a:srgbClr val="FF0000"/>
                </a:solidFill>
              </a:rPr>
              <a:t>are watered </a:t>
            </a:r>
            <a:r>
              <a:rPr lang="en-US" dirty="0"/>
              <a:t>by the gardener every evening.</a:t>
            </a:r>
            <a:endParaRPr lang="sr-Latn-RS" dirty="0"/>
          </a:p>
          <a:p>
            <a:r>
              <a:rPr lang="sr-Latn-RS" dirty="0"/>
              <a:t>Past Simple           </a:t>
            </a:r>
            <a:r>
              <a:rPr lang="en-US" dirty="0"/>
              <a:t>Active : The teacher </a:t>
            </a:r>
            <a:r>
              <a:rPr lang="en-US" dirty="0">
                <a:solidFill>
                  <a:srgbClr val="FF0000"/>
                </a:solidFill>
              </a:rPr>
              <a:t>corrected</a:t>
            </a:r>
            <a:r>
              <a:rPr lang="en-US" dirty="0"/>
              <a:t> the mistakes.</a:t>
            </a:r>
            <a:br>
              <a:rPr lang="en-US" dirty="0"/>
            </a:br>
            <a:r>
              <a:rPr lang="sr-Latn-RS" dirty="0"/>
              <a:t>                                </a:t>
            </a:r>
            <a:r>
              <a:rPr lang="en-US" dirty="0"/>
              <a:t>Passive: The mistakes </a:t>
            </a:r>
            <a:r>
              <a:rPr lang="en-US" dirty="0">
                <a:solidFill>
                  <a:srgbClr val="FF0000"/>
                </a:solidFill>
              </a:rPr>
              <a:t>were corrected </a:t>
            </a:r>
            <a:r>
              <a:rPr lang="en-US" dirty="0"/>
              <a:t>by the teacher.</a:t>
            </a:r>
            <a:endParaRPr lang="sr-Latn-RS" dirty="0"/>
          </a:p>
          <a:p>
            <a:r>
              <a:rPr lang="sr-Latn-RS" dirty="0"/>
              <a:t> Present Perfect    </a:t>
            </a:r>
            <a:r>
              <a:rPr lang="en-US" dirty="0"/>
              <a:t>Active : They </a:t>
            </a:r>
            <a:r>
              <a:rPr lang="en-US" dirty="0">
                <a:solidFill>
                  <a:srgbClr val="FF0000"/>
                </a:solidFill>
              </a:rPr>
              <a:t>have cleaned </a:t>
            </a:r>
            <a:r>
              <a:rPr lang="en-US" dirty="0"/>
              <a:t>the clinic.</a:t>
            </a:r>
            <a:br>
              <a:rPr lang="en-US" dirty="0"/>
            </a:br>
            <a:r>
              <a:rPr lang="sr-Latn-RS" dirty="0"/>
              <a:t>                                </a:t>
            </a:r>
            <a:r>
              <a:rPr lang="en-US" dirty="0"/>
              <a:t>Passive: The clinic </a:t>
            </a:r>
            <a:r>
              <a:rPr lang="en-US" dirty="0">
                <a:solidFill>
                  <a:srgbClr val="FF0000"/>
                </a:solidFill>
              </a:rPr>
              <a:t>has been cleaned </a:t>
            </a:r>
            <a:r>
              <a:rPr lang="en-US" dirty="0"/>
              <a:t>by them.</a:t>
            </a:r>
            <a:endParaRPr lang="sr-Latn-RS" dirty="0"/>
          </a:p>
          <a:p>
            <a:r>
              <a:rPr lang="sr-Latn-RS" dirty="0"/>
              <a:t>Future Simple      </a:t>
            </a:r>
            <a:r>
              <a:rPr lang="en-US" dirty="0"/>
              <a:t>Active : We </a:t>
            </a:r>
            <a:r>
              <a:rPr lang="en-US" dirty="0">
                <a:solidFill>
                  <a:srgbClr val="FF0000"/>
                </a:solidFill>
              </a:rPr>
              <a:t>will take </a:t>
            </a:r>
            <a:r>
              <a:rPr lang="en-US" dirty="0"/>
              <a:t>the horses to the stable.</a:t>
            </a:r>
            <a:br>
              <a:rPr lang="en-US" dirty="0"/>
            </a:br>
            <a:r>
              <a:rPr lang="sr-Latn-RS" dirty="0"/>
              <a:t>                              </a:t>
            </a:r>
            <a:r>
              <a:rPr lang="en-US" dirty="0"/>
              <a:t>Passive: The horses </a:t>
            </a:r>
            <a:r>
              <a:rPr lang="en-US" dirty="0">
                <a:solidFill>
                  <a:srgbClr val="FF0000"/>
                </a:solidFill>
              </a:rPr>
              <a:t>will be taken </a:t>
            </a:r>
            <a:r>
              <a:rPr lang="en-US" dirty="0"/>
              <a:t>to the stable.</a:t>
            </a:r>
          </a:p>
        </p:txBody>
      </p:sp>
    </p:spTree>
    <p:extLst>
      <p:ext uri="{BB962C8B-B14F-4D97-AF65-F5344CB8AC3E}">
        <p14:creationId xmlns:p14="http://schemas.microsoft.com/office/powerpoint/2010/main" val="14670471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372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VII razred-nastava na  daljinu</vt:lpstr>
      <vt:lpstr>PowerPoint Presentation</vt:lpstr>
      <vt:lpstr>                        Passive voice</vt:lpstr>
      <vt:lpstr>Present Simple Passive</vt:lpstr>
      <vt:lpstr>Past Simple Passive</vt:lpstr>
      <vt:lpstr>Present Perfect Passive</vt:lpstr>
      <vt:lpstr>Future Simple Passive</vt:lpstr>
      <vt:lpstr>Active to Passive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 razred-nastava na  daljinu</dc:title>
  <dc:creator>Korisnik 1</dc:creator>
  <cp:lastModifiedBy>Korisnik 1</cp:lastModifiedBy>
  <cp:revision>4</cp:revision>
  <dcterms:created xsi:type="dcterms:W3CDTF">2020-04-05T21:05:07Z</dcterms:created>
  <dcterms:modified xsi:type="dcterms:W3CDTF">2020-04-05T21:38:29Z</dcterms:modified>
</cp:coreProperties>
</file>