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3" r:id="rId10"/>
    <p:sldId id="270" r:id="rId11"/>
    <p:sldId id="266" r:id="rId12"/>
    <p:sldId id="267" r:id="rId13"/>
    <p:sldId id="268" r:id="rId14"/>
    <p:sldId id="269" r:id="rId15"/>
    <p:sldId id="264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0C98-B576-4724-8832-AD9D452A7D4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3D2-B49C-4D82-ABD7-2DDD09CAF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0C98-B576-4724-8832-AD9D452A7D4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3D2-B49C-4D82-ABD7-2DDD09CAF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0C98-B576-4724-8832-AD9D452A7D4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3D2-B49C-4D82-ABD7-2DDD09CAF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0C98-B576-4724-8832-AD9D452A7D4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3D2-B49C-4D82-ABD7-2DDD09CAF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0C98-B576-4724-8832-AD9D452A7D4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3D2-B49C-4D82-ABD7-2DDD09CAF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0C98-B576-4724-8832-AD9D452A7D4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3D2-B49C-4D82-ABD7-2DDD09CAF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0C98-B576-4724-8832-AD9D452A7D4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3D2-B49C-4D82-ABD7-2DDD09CAF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0C98-B576-4724-8832-AD9D452A7D4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3D2-B49C-4D82-ABD7-2DDD09CAF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0C98-B576-4724-8832-AD9D452A7D4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3D2-B49C-4D82-ABD7-2DDD09CAF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0C98-B576-4724-8832-AD9D452A7D4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3D2-B49C-4D82-ABD7-2DDD09CAF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0C98-B576-4724-8832-AD9D452A7D4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3D2-B49C-4D82-ABD7-2DDD09CAF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F0C98-B576-4724-8832-AD9D452A7D4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33D2-B49C-4D82-ABD7-2DDD09CAF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alas.rs/wp-content/uploads/2018/09/6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alas.rs/wp-content/uploads/2018/09/2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alas.rs/wp-content/uploads/2018/09/3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alas.rs/wp-content/uploads/2018/09/5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512167"/>
          </a:xfrm>
        </p:spPr>
        <p:txBody>
          <a:bodyPr/>
          <a:lstStyle/>
          <a:p>
            <a:r>
              <a:rPr lang="sr-Cyrl-RS" dirty="0" smtClean="0"/>
              <a:t>ТРГОВИНА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636912"/>
            <a:ext cx="7200800" cy="2592288"/>
          </a:xfrm>
        </p:spPr>
        <p:txBody>
          <a:bodyPr>
            <a:normAutofit/>
          </a:bodyPr>
          <a:lstStyle/>
          <a:p>
            <a:r>
              <a:rPr lang="sr-Cyrl-RS" dirty="0" smtClean="0"/>
              <a:t>-КУПОВИНА И ПРОДАЈА РОБЕ ИЛИ РАЗМЕНА ДОБАРА</a:t>
            </a:r>
          </a:p>
          <a:p>
            <a:r>
              <a:rPr lang="sr-Cyrl-RS" dirty="0" smtClean="0"/>
              <a:t> -ВЕЗА ПОТРОШАЧА И ПРОИЗВОЂАЧА</a:t>
            </a:r>
            <a:endParaRPr lang="en-US" dirty="0"/>
          </a:p>
        </p:txBody>
      </p:sp>
      <p:pic>
        <p:nvPicPr>
          <p:cNvPr id="5" name="Picture 4" descr="potros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509120"/>
            <a:ext cx="3456384" cy="1944216"/>
          </a:xfrm>
          <a:prstGeom prst="rect">
            <a:avLst/>
          </a:prstGeom>
        </p:spPr>
      </p:pic>
      <p:pic>
        <p:nvPicPr>
          <p:cNvPr id="6" name="Picture 5" descr="1626567_evro-foto-reuters-jul-2018-888_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2664296" cy="1656184"/>
          </a:xfrm>
          <a:prstGeom prst="rect">
            <a:avLst/>
          </a:prstGeom>
        </p:spPr>
      </p:pic>
      <p:pic>
        <p:nvPicPr>
          <p:cNvPr id="6146" name="Picture 2" descr="Foto:  Depositphotos, uroszunic, 96944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0648"/>
            <a:ext cx="2736304" cy="1539552"/>
          </a:xfrm>
          <a:prstGeom prst="rect">
            <a:avLst/>
          </a:prstGeom>
          <a:noFill/>
        </p:spPr>
      </p:pic>
      <p:pic>
        <p:nvPicPr>
          <p:cNvPr id="6148" name="Picture 4" descr="Ð ÐµÐ·ÑÐ»ÑÐ°Ñ ÑÐ»Ð¸ÐºÐ° Ð·Ð° DIN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725144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ТРГОВИНА ПРЕМА ОБИМУ ПОСЛОВАЊА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ТРГОВИНА НА ВЕЛИКО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 smtClean="0"/>
              <a:t>ПРОДАЈА ВЕЛИКИХ КОЛИЧИНА РОБЕ ПРЕДУЗЕЋИМА ДА БИ СЕ ДАЉЕ ПРОДАВАЛА, ПРЕРАЂИВАЛА ИЛИ ЗА СОПСТВЕНЕ ПОТРЕБЕ.</a:t>
            </a:r>
          </a:p>
          <a:p>
            <a:r>
              <a:rPr lang="sr-Cyrl-RS" dirty="0" smtClean="0"/>
              <a:t>ЗАПОШЉАВА МАЊЕ РАДНИКА ,А ИМА ВЕЋИ ПРОМЕТ.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 smtClean="0"/>
              <a:t>ТРГОВИНА НА МАЛО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ПРОДАЈА РОБЕ ПОТРОШАЧУ ПРЕКО ПРОДАВНИЦА.</a:t>
            </a:r>
          </a:p>
          <a:p>
            <a:r>
              <a:rPr lang="sr-Cyrl-RS" dirty="0" smtClean="0"/>
              <a:t>ПРОДАВНИЦЕ МОГУ БИТИ МЕШОВИТЕ РОБЕ ИЛИ СПЕЦИЈАЛИЗОВАНЕ, (СУПЕРМАРКЕТИ,ТРЖНИ ЦЕНТРИ,РОБНЕ КУЋЕ)</a:t>
            </a:r>
          </a:p>
          <a:p>
            <a:r>
              <a:rPr lang="sr-Cyrl-RS" dirty="0" smtClean="0"/>
              <a:t>БРОЈ ПРОДАВНИЦА СЕ ЗАДЊИХ ГОДИНА СМАЊУЈЕ,ПОСЕБНО ОНИХ МАЛИХ,2017.РЕГИСТРОВАНО ЈЕ 56 792 ПРОДАВНИЦА.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ПИЈАЦЕ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 smtClean="0"/>
              <a:t>ПРОДАЈА И КУПОВИНА РОБЕ НА ПИЈАЦАМА ИМА КОД НАС ДУГУ ТРАДИЦИЈУ.</a:t>
            </a:r>
          </a:p>
          <a:p>
            <a:r>
              <a:rPr lang="sr-Cyrl-RS" dirty="0" smtClean="0"/>
              <a:t>ЗЕЛЕНА ПИЈАЦА НАМЕЊЕНА ПРОДАЈИ ВОЋА,ПОВРЋА,МЕСА,ЈАЈА,СИРА..</a:t>
            </a:r>
          </a:p>
          <a:p>
            <a:r>
              <a:rPr lang="sr-Cyrl-RS" dirty="0" smtClean="0"/>
              <a:t>ЗЕЛЕНЕ ПИЈАЦЕ ГДЕ ЈЕ ВЕЋИ ОБИМ ПРОДАЈЕ РОБЕ НАЗИВАЈУ СЕ КВАНТАШКЕ ПИЈАЦЕ.</a:t>
            </a:r>
          </a:p>
          <a:p>
            <a:r>
              <a:rPr lang="sr-Cyrl-RS" dirty="0" smtClean="0"/>
              <a:t>СТОЧНЕ ПИЈАЦЕ НУДЕ ЖИВУ СТОКУ И СТОЧНУ ХРАНУ.</a:t>
            </a:r>
          </a:p>
          <a:p>
            <a:r>
              <a:rPr lang="sr-Cyrl-RS" dirty="0" smtClean="0"/>
              <a:t>АУТОПИЈАЦЕ НУДЕ ПОЛОВНЕ АУТОМОБИЛЕ.</a:t>
            </a:r>
          </a:p>
          <a:p>
            <a:r>
              <a:rPr lang="sr-Cyrl-RS" dirty="0" smtClean="0"/>
              <a:t>БУВЉЕ ПИЈАЦЕ ТРГУЈУ РАЗНОВРСНОМ,УГЛАВНОМ ПОЛОВНОМ РОБОМ.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САЈМОВИ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ВЕОМА ВАЖНИ ЗА ТРГОВИНУ,НА ЊИМА СЕ ПРЕЗЕНТУЈУ НОВИ ПРОИЗВОДИ,КОЈИ КАСНИЈЕ УЛАЗЕ У ЛАНАЦ КУПОПРОДАЈЕ.</a:t>
            </a:r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84984"/>
            <a:ext cx="2736304" cy="2736304"/>
          </a:xfrm>
          <a:prstGeom prst="rect">
            <a:avLst/>
          </a:prstGeom>
        </p:spPr>
      </p:pic>
      <p:pic>
        <p:nvPicPr>
          <p:cNvPr id="5" name="Picture 4" descr="sajam-automobila-mondo-goran-sivacki-17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284984"/>
            <a:ext cx="3960440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6296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БЕОГРАД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САВРЕМЕНА ТРГОВИНА</a:t>
            </a:r>
            <a:endParaRPr lang="en-US" dirty="0"/>
          </a:p>
        </p:txBody>
      </p:sp>
      <p:pic>
        <p:nvPicPr>
          <p:cNvPr id="4" name="Content Placeholder 3" descr="Mrezni-marketing-network-marketing-posao-veka-mlm-mrezna-trgovina-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2532" y="1600200"/>
            <a:ext cx="797893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ТРГОВИНА УСЛУГАМА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НЕ ТРГУЈЕ СЕ САМО РОБОМ,НЕГО И УСЛУГАМА.</a:t>
            </a:r>
          </a:p>
          <a:p>
            <a:r>
              <a:rPr lang="sr-Cyrl-RS" dirty="0" smtClean="0"/>
              <a:t>НАЈЗНАЧАЈНИЈЕ УДЕО У УСЛУГАМА ЧИНИ ТРАНСПОРТ ПУТНИКА И РОБЕ,ТУРИЗАМ И ОБЛАСТ ТЕЛЕКОМУНИКАЦИЈА, КОМПЈУТЕРСКИХ И ИНФОРМАЦИОНИХ УСЛУГА.</a:t>
            </a:r>
          </a:p>
          <a:p>
            <a:r>
              <a:rPr lang="sr-Cyrl-RS" dirty="0" smtClean="0"/>
              <a:t>КОМПЈУТЕРСКЕ УСЛУГЕ ПРЕТЕКЛЕ СУ ПО ВРЕДНОСТИ ТРИ НАЈЗНАЧАЈНИЈЕ ПОЉОПРИВРЕДНЕ КУЛТУРЕ:КУКУРУЗ,ДУВАН И СВЕЖЕ ВОЋЕ.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Izvoz</a:t>
            </a:r>
            <a:r>
              <a:rPr lang="en-US" i="1" dirty="0" smtClean="0"/>
              <a:t> </a:t>
            </a:r>
            <a:r>
              <a:rPr lang="en-US" i="1" dirty="0" err="1" smtClean="0"/>
              <a:t>usluga</a:t>
            </a:r>
            <a:r>
              <a:rPr lang="en-US" i="1" dirty="0" smtClean="0"/>
              <a:t> u </a:t>
            </a:r>
            <a:r>
              <a:rPr lang="en-US" i="1" dirty="0" err="1" smtClean="0"/>
              <a:t>milionima</a:t>
            </a:r>
            <a:r>
              <a:rPr lang="en-US" i="1" dirty="0" smtClean="0"/>
              <a:t> </a:t>
            </a:r>
            <a:r>
              <a:rPr lang="en-US" i="1" dirty="0" err="1" smtClean="0"/>
              <a:t>dolara</a:t>
            </a:r>
            <a:endParaRPr lang="en-US" dirty="0"/>
          </a:p>
        </p:txBody>
      </p:sp>
      <p:pic>
        <p:nvPicPr>
          <p:cNvPr id="4" name="Content Placeholder 3" descr="https://talas.rs/wp-content/uploads/2018/09/6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6408711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 smtClean="0"/>
              <a:t>напомена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/>
              <a:t>Статистички подаци у презентацију коришћени као </a:t>
            </a:r>
            <a:r>
              <a:rPr lang="sr-Cyrl-RS" smtClean="0"/>
              <a:t>илустрација,не треба их </a:t>
            </a:r>
            <a:r>
              <a:rPr lang="sr-Cyrl-RS" dirty="0" smtClean="0"/>
              <a:t>учити.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4869160"/>
            <a:ext cx="216024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Припремила:</a:t>
            </a:r>
          </a:p>
          <a:p>
            <a:r>
              <a:rPr lang="sr-Cyrl-RS" dirty="0" smtClean="0"/>
              <a:t>проф.Весна Томић</a:t>
            </a:r>
            <a:endParaRPr lang="en-US" dirty="0"/>
          </a:p>
        </p:txBody>
      </p:sp>
      <p:pic>
        <p:nvPicPr>
          <p:cNvPr id="1026" name="Picture 2" descr="C:\Users\Bojana\AppData\Local\Microsoft\Windows\Temporary Internet Files\Content.IE5\BOAE1KSI\220px-Pijaca_N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3672408" cy="3252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ТРГОВИНА  ПРЕМА  ПРОСТОРУ</a:t>
            </a:r>
            <a:br>
              <a:rPr lang="sr-Cyrl-RS" dirty="0" smtClean="0"/>
            </a:br>
            <a:r>
              <a:rPr lang="sr-Cyrl-RS" dirty="0" smtClean="0"/>
              <a:t>У КОЈЕМ СЕ ОДВИЈА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УНУТРАШЊА ТРГОВИНА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 smtClean="0"/>
              <a:t>КУПОПРОДАЈА РОБЕ УНУТАР ГРАНИЦЕ ДРЖАВЕ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 smtClean="0"/>
              <a:t>СПОЉНА ТРГОВИНА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 smtClean="0"/>
              <a:t>РОБА СЕ КРЕЋЕ ПРЕКО ГРАНИЦА ДРЖАВА ПО ЦАРИНСКИМ ПРОПИСИМА,ОБЕЗБЕЂУЈЕ ДЕВИЗНИ ПРИХОД;</a:t>
            </a:r>
          </a:p>
          <a:p>
            <a:r>
              <a:rPr lang="sr-Cyrl-RS" dirty="0" smtClean="0"/>
              <a:t>ИЗВОЗНА(</a:t>
            </a:r>
            <a:r>
              <a:rPr lang="sr-Cyrl-RS" b="1" dirty="0" smtClean="0"/>
              <a:t>ЕКСПОРТ</a:t>
            </a:r>
            <a:r>
              <a:rPr lang="sr-Cyrl-RS" dirty="0" smtClean="0"/>
              <a:t>)-ПРОДАЈА РОБЕ ДРУГИМ ДРЖАВАМА;</a:t>
            </a:r>
          </a:p>
          <a:p>
            <a:r>
              <a:rPr lang="sr-Cyrl-RS" dirty="0" smtClean="0"/>
              <a:t>УВОЗНА( </a:t>
            </a:r>
            <a:r>
              <a:rPr lang="sr-Cyrl-RS" b="1" dirty="0" smtClean="0"/>
              <a:t>ИМПОРТ</a:t>
            </a:r>
            <a:r>
              <a:rPr lang="sr-Cyrl-RS" dirty="0" smtClean="0"/>
              <a:t>)-КУПОВИНА РОБЕ ОД ДРУГИХ ДРЖАВА;</a:t>
            </a:r>
          </a:p>
          <a:p>
            <a:r>
              <a:rPr lang="sr-Cyrl-RS" dirty="0" smtClean="0"/>
              <a:t>ТРАНЗИТНА-КРЕТАЊЕ РОБЕ ИЗМЕЂУ ДВЕ ДРЖАВЕ ПРЕКО ТЕРИТОРИЈЕ ДРУГИХ ДРЖАВА;</a:t>
            </a:r>
            <a:endParaRPr lang="en-US" dirty="0"/>
          </a:p>
        </p:txBody>
      </p:sp>
      <p:pic>
        <p:nvPicPr>
          <p:cNvPr id="7" name="Picture 6" descr="Trgovina odjeć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56992"/>
            <a:ext cx="3960440" cy="3160400"/>
          </a:xfrm>
          <a:prstGeom prst="rect">
            <a:avLst/>
          </a:prstGeom>
        </p:spPr>
      </p:pic>
      <p:pic>
        <p:nvPicPr>
          <p:cNvPr id="8" name="Picture 7" descr="seminar-medunarodna-trgovina-uvoz-izvo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2254" y="5589240"/>
            <a:ext cx="2064155" cy="1160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/>
              <a:t>ТРГОВИНСКИ БИЛАНС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sr-Cyrl-RS" dirty="0" smtClean="0"/>
              <a:t>РАЗЛИКА ИЗМЕЂУ ВРЕДНОСТИ ИЗВОЗА И ВРЕДНОСТИ УВОЗА</a:t>
            </a:r>
          </a:p>
          <a:p>
            <a:r>
              <a:rPr lang="sr-Cyrl-RS" b="1" dirty="0" smtClean="0"/>
              <a:t>СУФИЦИТ</a:t>
            </a:r>
            <a:r>
              <a:rPr lang="sr-Cyrl-RS" dirty="0" smtClean="0"/>
              <a:t>-ВЕЋА ВРЕДНОСТ ИЗВОЗА ОД УВОЗА</a:t>
            </a:r>
          </a:p>
          <a:p>
            <a:r>
              <a:rPr lang="sr-Cyrl-RS" b="1" dirty="0" smtClean="0"/>
              <a:t>ДЕФИЦИТ</a:t>
            </a:r>
            <a:r>
              <a:rPr lang="sr-Cyrl-RS" dirty="0" smtClean="0"/>
              <a:t>-ВЕЋА ВРЕДНОСТ УВОЗА ОД ИЗВОЗА</a:t>
            </a:r>
          </a:p>
          <a:p>
            <a:r>
              <a:rPr lang="sr-Cyrl-RS" b="1" dirty="0" smtClean="0"/>
              <a:t>СРБИЈА</a:t>
            </a:r>
            <a:r>
              <a:rPr lang="sr-Cyrl-RS" dirty="0" smtClean="0"/>
              <a:t> ИМА НЕГАТИВАН ТРГОВИНСКИ БИЛАНС, ТЈ.ВЕЋА ЈЕ ВРЕДНОСТ УВЕЗЕНЕ ОД ИЗВЕЗЕНЕ РОБЕ( </a:t>
            </a:r>
            <a:r>
              <a:rPr lang="sr-Cyrl-RS" b="1" dirty="0" smtClean="0"/>
              <a:t>ПОСЛУЈЕ С ДЕФИЦИТОМ,</a:t>
            </a:r>
          </a:p>
          <a:p>
            <a:pPr>
              <a:buNone/>
            </a:pPr>
            <a:r>
              <a:rPr lang="sr-Cyrl-RS" b="1" dirty="0" smtClean="0"/>
              <a:t>     </a:t>
            </a:r>
            <a:r>
              <a:rPr lang="sr-Cyrl-RS" dirty="0" smtClean="0"/>
              <a:t>2018.Г.  ЈЕ ИЗНОСИО -6652 МИЛИОНА $,УВОЗ ПОКРИВЕН ИЗВОЗОМ 74,3%)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r-Cyrl-RS" dirty="0" smtClean="0"/>
              <a:t>ТРГОВИНСКИ ПАРТНЕРИ 2018.Г.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4038600" cy="4464495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b="1" dirty="0" smtClean="0"/>
              <a:t>         ИЗВОЗ         У            %</a:t>
            </a:r>
          </a:p>
          <a:p>
            <a:r>
              <a:rPr lang="sr-Cyrl-RS" dirty="0" smtClean="0"/>
              <a:t>ИТАЛИЈА               12,3</a:t>
            </a:r>
          </a:p>
          <a:p>
            <a:r>
              <a:rPr lang="sr-Cyrl-RS" dirty="0" smtClean="0"/>
              <a:t>НЕМАЧКА             11,9</a:t>
            </a:r>
          </a:p>
          <a:p>
            <a:r>
              <a:rPr lang="sr-Cyrl-RS" dirty="0" smtClean="0"/>
              <a:t>Б и Х                        7,9</a:t>
            </a:r>
          </a:p>
          <a:p>
            <a:r>
              <a:rPr lang="sr-Cyrl-RS" dirty="0" smtClean="0"/>
              <a:t>РУМУНИЈА             5,9</a:t>
            </a:r>
          </a:p>
          <a:p>
            <a:r>
              <a:rPr lang="sr-Cyrl-RS" dirty="0" smtClean="0"/>
              <a:t>РУСКА ФЕД.           5,3</a:t>
            </a:r>
          </a:p>
          <a:p>
            <a:r>
              <a:rPr lang="sr-Cyrl-RS" dirty="0" smtClean="0"/>
              <a:t>ЦРНА ГОРА             4,7</a:t>
            </a:r>
          </a:p>
          <a:p>
            <a:r>
              <a:rPr lang="sr-Cyrl-RS" dirty="0" smtClean="0"/>
              <a:t>МАЂАРСКА             4,0</a:t>
            </a:r>
          </a:p>
          <a:p>
            <a:r>
              <a:rPr lang="sr-Cyrl-RS" dirty="0" smtClean="0"/>
              <a:t>СЕВ.МАКЕДОНИЈА3,8</a:t>
            </a:r>
          </a:p>
          <a:p>
            <a:r>
              <a:rPr lang="sr-Cyrl-RS" dirty="0" smtClean="0"/>
              <a:t>БУГАРСКА                3,8</a:t>
            </a:r>
          </a:p>
          <a:p>
            <a:r>
              <a:rPr lang="sr-Cyrl-RS" dirty="0" smtClean="0"/>
              <a:t>СЛОВЕНИЈА            3,5</a:t>
            </a:r>
          </a:p>
          <a:p>
            <a:pPr>
              <a:buNone/>
            </a:pPr>
            <a:r>
              <a:rPr lang="sr-Cyrl-RS" dirty="0" smtClean="0">
                <a:solidFill>
                  <a:srgbClr val="FF0000"/>
                </a:solidFill>
              </a:rPr>
              <a:t>100 %=19230 МИЛИОНА $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7"/>
            <a:ext cx="4038600" cy="4464496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dirty="0" smtClean="0"/>
              <a:t>     </a:t>
            </a:r>
            <a:r>
              <a:rPr lang="sr-Cyrl-RS" b="1" dirty="0" smtClean="0"/>
              <a:t>УВОЗ           У                   %</a:t>
            </a:r>
          </a:p>
          <a:p>
            <a:r>
              <a:rPr lang="sr-Cyrl-RS" dirty="0" smtClean="0"/>
              <a:t>НЕМАЧКА                13,4</a:t>
            </a:r>
          </a:p>
          <a:p>
            <a:r>
              <a:rPr lang="sr-Cyrl-RS" dirty="0" smtClean="0"/>
              <a:t>ИТАЛИЈА                    9,4</a:t>
            </a:r>
          </a:p>
          <a:p>
            <a:r>
              <a:rPr lang="sr-Cyrl-RS" dirty="0" smtClean="0"/>
              <a:t>КИНА                          8,4 </a:t>
            </a:r>
          </a:p>
          <a:p>
            <a:r>
              <a:rPr lang="sr-Cyrl-RS" dirty="0" smtClean="0"/>
              <a:t>РУСКА ФЕД.               7,9</a:t>
            </a:r>
          </a:p>
          <a:p>
            <a:r>
              <a:rPr lang="sr-Cyrl-RS" dirty="0" smtClean="0"/>
              <a:t>МАЂАРСКА                4,8</a:t>
            </a:r>
          </a:p>
          <a:p>
            <a:r>
              <a:rPr lang="sr-Cyrl-RS" dirty="0" smtClean="0"/>
              <a:t>ТУРСКА                       3,8</a:t>
            </a:r>
          </a:p>
          <a:p>
            <a:r>
              <a:rPr lang="sr-Cyrl-RS" dirty="0" smtClean="0"/>
              <a:t>ПОЉСКА                     3,6</a:t>
            </a:r>
          </a:p>
          <a:p>
            <a:r>
              <a:rPr lang="sr-Cyrl-RS" dirty="0" smtClean="0"/>
              <a:t>ФРАНЦУСКА               2,8</a:t>
            </a:r>
          </a:p>
          <a:p>
            <a:r>
              <a:rPr lang="sr-Cyrl-RS" dirty="0" smtClean="0"/>
              <a:t>АУСТРИЈА                    2,8</a:t>
            </a:r>
          </a:p>
          <a:p>
            <a:r>
              <a:rPr lang="sr-Cyrl-RS" dirty="0" smtClean="0"/>
              <a:t>РУМУНИЈА                  2,7 </a:t>
            </a:r>
          </a:p>
          <a:p>
            <a:r>
              <a:rPr lang="sr-Cyrl-RS" dirty="0" smtClean="0">
                <a:solidFill>
                  <a:srgbClr val="FF0000"/>
                </a:solidFill>
              </a:rPr>
              <a:t>100 %=25883 МИЛИОНА $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Izvoz</a:t>
            </a:r>
            <a:r>
              <a:rPr lang="en-US" i="1" dirty="0" smtClean="0"/>
              <a:t> </a:t>
            </a:r>
            <a:r>
              <a:rPr lang="en-US" i="1" dirty="0" err="1" smtClean="0"/>
              <a:t>iz</a:t>
            </a:r>
            <a:r>
              <a:rPr lang="en-US" i="1" dirty="0" smtClean="0"/>
              <a:t> </a:t>
            </a:r>
            <a:r>
              <a:rPr lang="en-US" i="1" dirty="0" err="1" smtClean="0"/>
              <a:t>Srbije</a:t>
            </a:r>
            <a:r>
              <a:rPr lang="en-US" i="1" dirty="0" smtClean="0"/>
              <a:t> u </a:t>
            </a:r>
            <a:r>
              <a:rPr lang="en-US" i="1" dirty="0" err="1" smtClean="0"/>
              <a:t>hiljadama</a:t>
            </a:r>
            <a:r>
              <a:rPr lang="en-US" i="1" dirty="0" smtClean="0"/>
              <a:t> </a:t>
            </a:r>
            <a:r>
              <a:rPr lang="en-US" i="1" dirty="0" err="1" smtClean="0"/>
              <a:t>dolara</a:t>
            </a:r>
            <a:r>
              <a:rPr lang="en-US" i="1" dirty="0" smtClean="0"/>
              <a:t>; </a:t>
            </a:r>
            <a:r>
              <a:rPr lang="en-US" i="1" dirty="0" err="1" smtClean="0"/>
              <a:t>podaci</a:t>
            </a:r>
            <a:r>
              <a:rPr lang="en-US" i="1" dirty="0" smtClean="0"/>
              <a:t>: </a:t>
            </a:r>
            <a:r>
              <a:rPr lang="en-US" i="1" dirty="0" err="1" smtClean="0"/>
              <a:t>Republički</a:t>
            </a:r>
            <a:r>
              <a:rPr lang="en-US" i="1" dirty="0" smtClean="0"/>
              <a:t> </a:t>
            </a:r>
            <a:r>
              <a:rPr lang="en-US" i="1" dirty="0" err="1" smtClean="0"/>
              <a:t>zavod</a:t>
            </a:r>
            <a:r>
              <a:rPr lang="en-US" i="1" dirty="0" smtClean="0"/>
              <a:t> </a:t>
            </a:r>
            <a:r>
              <a:rPr lang="en-US" i="1" dirty="0" err="1" smtClean="0"/>
              <a:t>za</a:t>
            </a:r>
            <a:r>
              <a:rPr lang="en-US" i="1" dirty="0" smtClean="0"/>
              <a:t> </a:t>
            </a:r>
            <a:r>
              <a:rPr lang="en-US" i="1" dirty="0" err="1" smtClean="0"/>
              <a:t>statistiku</a:t>
            </a:r>
            <a:endParaRPr lang="en-US" dirty="0"/>
          </a:p>
        </p:txBody>
      </p:sp>
      <p:pic>
        <p:nvPicPr>
          <p:cNvPr id="4" name="Content Placeholder 3" descr="https://talas.rs/wp-content/uploads/2018/09/2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741682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Izvoz</a:t>
            </a:r>
            <a:r>
              <a:rPr lang="en-US" i="1" dirty="0" smtClean="0"/>
              <a:t> u </a:t>
            </a:r>
            <a:r>
              <a:rPr lang="en-US" i="1" dirty="0" err="1" smtClean="0"/>
              <a:t>zemlje</a:t>
            </a:r>
            <a:r>
              <a:rPr lang="en-US" i="1" dirty="0" smtClean="0"/>
              <a:t> CEFTA u </a:t>
            </a:r>
            <a:r>
              <a:rPr lang="en-US" i="1" dirty="0" err="1" smtClean="0"/>
              <a:t>hiljadama</a:t>
            </a:r>
            <a:r>
              <a:rPr lang="en-US" i="1" dirty="0" smtClean="0"/>
              <a:t> </a:t>
            </a:r>
            <a:r>
              <a:rPr lang="en-US" i="1" dirty="0" err="1" smtClean="0"/>
              <a:t>dolara</a:t>
            </a:r>
            <a:endParaRPr lang="en-US" dirty="0"/>
          </a:p>
        </p:txBody>
      </p:sp>
      <p:pic>
        <p:nvPicPr>
          <p:cNvPr id="4" name="Content Placeholder 3" descr="https://talas.rs/wp-content/uploads/2018/09/3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734481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Izvoz</a:t>
            </a:r>
            <a:r>
              <a:rPr lang="en-US" i="1" dirty="0" smtClean="0"/>
              <a:t> u EU u </a:t>
            </a:r>
            <a:r>
              <a:rPr lang="en-US" i="1" dirty="0" err="1" smtClean="0"/>
              <a:t>hiljadama</a:t>
            </a:r>
            <a:r>
              <a:rPr lang="en-US" i="1" dirty="0" smtClean="0"/>
              <a:t> </a:t>
            </a:r>
            <a:r>
              <a:rPr lang="en-US" i="1" dirty="0" err="1" smtClean="0"/>
              <a:t>dolara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ttps://talas.rs/wp-content/uploads/2018/09/5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7056783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Cyrl-RS" sz="3600" dirty="0" smtClean="0"/>
              <a:t>10 НАЈВАЖНИЈИХ ПРОИЗВОДА У СПОЉНОТРГОВИНСКОЈ РАЗМЕНИ 2018.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5735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 smtClean="0"/>
              <a:t>ИЗВОЗ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4065315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60000" indent="-457200">
              <a:spcBef>
                <a:spcPts val="0"/>
              </a:spcBef>
              <a:buFont typeface="+mj-lt"/>
              <a:buAutoNum type="arabicPeriod"/>
            </a:pPr>
            <a:r>
              <a:rPr lang="sr-Cyrl-RS" sz="2000" dirty="0" smtClean="0"/>
              <a:t>Сетови проводника за авионе,возила, бродове,</a:t>
            </a:r>
          </a:p>
          <a:p>
            <a:pPr marL="360000" indent="-457200">
              <a:spcBef>
                <a:spcPts val="0"/>
              </a:spcBef>
              <a:buFont typeface="+mj-lt"/>
              <a:buAutoNum type="arabicPeriod"/>
            </a:pPr>
            <a:r>
              <a:rPr lang="sr-Cyrl-RS" sz="2000" dirty="0" smtClean="0"/>
              <a:t>  Нове спољне пнеуматске гуме за аутомобиле,</a:t>
            </a:r>
          </a:p>
          <a:p>
            <a:pPr marL="360000" indent="-457200">
              <a:spcBef>
                <a:spcPts val="0"/>
              </a:spcBef>
              <a:buFont typeface="+mj-lt"/>
              <a:buAutoNum type="arabicPeriod"/>
            </a:pPr>
            <a:r>
              <a:rPr lang="sr-Cyrl-RS" sz="2000" dirty="0" smtClean="0"/>
              <a:t>ТВП (</a:t>
            </a:r>
            <a:r>
              <a:rPr lang="en-US" sz="2000" dirty="0" smtClean="0"/>
              <a:t>Fe, </a:t>
            </a:r>
            <a:r>
              <a:rPr lang="sr-Cyrl-RS" sz="2000" dirty="0" smtClean="0"/>
              <a:t>нелегирани челик),непревучени, Ш&gt;=600 </a:t>
            </a:r>
            <a:r>
              <a:rPr lang="en-US" sz="2000" dirty="0" smtClean="0"/>
              <a:t>mm</a:t>
            </a:r>
            <a:r>
              <a:rPr lang="sr-Cyrl-RS" sz="2000" dirty="0" smtClean="0"/>
              <a:t> котур.</a:t>
            </a:r>
          </a:p>
          <a:p>
            <a:pPr marL="360000" indent="-457200">
              <a:spcBef>
                <a:spcPts val="0"/>
              </a:spcBef>
              <a:buFont typeface="+mj-lt"/>
              <a:buAutoNum type="arabicPeriod"/>
            </a:pPr>
            <a:r>
              <a:rPr lang="sr-Cyrl-RS" sz="2000" dirty="0" smtClean="0"/>
              <a:t>Аутомобили, паљење свећицом,</a:t>
            </a:r>
            <a:r>
              <a:rPr lang="en-US" sz="2000" dirty="0" smtClean="0"/>
              <a:t>&gt;1000=&lt;1500cm3</a:t>
            </a:r>
            <a:r>
              <a:rPr lang="sr-Cyrl-RS" sz="2000" dirty="0" smtClean="0"/>
              <a:t>,</a:t>
            </a:r>
          </a:p>
          <a:p>
            <a:pPr marL="360000" indent="-457200">
              <a:spcBef>
                <a:spcPts val="0"/>
              </a:spcBef>
              <a:buFont typeface="+mj-lt"/>
              <a:buAutoNum type="arabicPeriod"/>
            </a:pPr>
            <a:r>
              <a:rPr lang="sr-Cyrl-RS" sz="2000" dirty="0" smtClean="0"/>
              <a:t>Рафинисани бакар,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 smtClean="0"/>
              <a:t>Аутомобили, дизел, до 1500 </a:t>
            </a:r>
            <a:r>
              <a:rPr lang="en-US" sz="2000" dirty="0" smtClean="0"/>
              <a:t>cm3</a:t>
            </a:r>
            <a:r>
              <a:rPr lang="sr-Cyrl-RS" sz="2000" dirty="0" smtClean="0"/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 smtClean="0"/>
              <a:t>Делови седишта,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 smtClean="0"/>
              <a:t>Кукуруз, остали,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 smtClean="0"/>
              <a:t>Малине, смрзнуте, без шећера,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 smtClean="0"/>
              <a:t>Центрифугалне пумпе, н. н.</a:t>
            </a:r>
          </a:p>
          <a:p>
            <a:pPr marL="457200" indent="-457200">
              <a:buFont typeface="+mj-lt"/>
              <a:buAutoNum type="arabicPeriod"/>
            </a:pPr>
            <a:endParaRPr lang="sr-Cyrl-R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56792"/>
            <a:ext cx="4104456" cy="453727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sr-Cyrl-RS" dirty="0" smtClean="0"/>
              <a:t>УВОЗ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988840"/>
            <a:ext cx="4114800" cy="413732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Нафта и уља од битуминозних </a:t>
            </a:r>
            <a:r>
              <a:rPr lang="sr-Cyrl-RS" dirty="0" smtClean="0"/>
              <a:t>минерала, сирови,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Остали делови и прибор за </a:t>
            </a:r>
            <a:r>
              <a:rPr lang="sr-Cyrl-RS" dirty="0" smtClean="0"/>
              <a:t>моторна возила,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Лекови,н. н., за малопродају,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Природни гас у гасовитом стању,</a:t>
            </a:r>
          </a:p>
          <a:p>
            <a:pPr marL="457200" indent="-457200">
              <a:buNone/>
            </a:pPr>
            <a:r>
              <a:rPr lang="sr-Cyrl-RS" dirty="0" smtClean="0"/>
              <a:t> 5.     Аутомобили, дизел, преко 1500 али =&lt;2500 </a:t>
            </a:r>
            <a:r>
              <a:rPr lang="en-US" dirty="0" smtClean="0"/>
              <a:t>cm3</a:t>
            </a:r>
            <a:r>
              <a:rPr lang="sr-Cyrl-RS" dirty="0" smtClean="0"/>
              <a:t>,</a:t>
            </a:r>
          </a:p>
          <a:p>
            <a:pPr>
              <a:buNone/>
            </a:pPr>
            <a:r>
              <a:rPr lang="sr-Cyrl-RS" dirty="0" smtClean="0"/>
              <a:t>6.     Телефони за мрежу станица или друге мреже,</a:t>
            </a:r>
          </a:p>
          <a:p>
            <a:pPr marL="457200" indent="-457200">
              <a:buAutoNum type="arabicPeriod" startAt="7"/>
            </a:pPr>
            <a:r>
              <a:rPr lang="sr-Cyrl-RS" dirty="0" smtClean="0"/>
              <a:t>Остали електрични</a:t>
            </a:r>
          </a:p>
          <a:p>
            <a:pPr marL="457200" indent="-457200">
              <a:buNone/>
            </a:pPr>
            <a:r>
              <a:rPr lang="sr-Cyrl-RS" dirty="0" smtClean="0"/>
              <a:t>        проводници,за напон=&lt;1000</a:t>
            </a:r>
            <a:r>
              <a:rPr lang="en-US" dirty="0" smtClean="0"/>
              <a:t>V</a:t>
            </a:r>
            <a:r>
              <a:rPr lang="sr-Cyrl-RS" dirty="0" smtClean="0"/>
              <a:t>,</a:t>
            </a:r>
          </a:p>
          <a:p>
            <a:pPr>
              <a:buNone/>
            </a:pPr>
            <a:r>
              <a:rPr lang="sr-Cyrl-RS" dirty="0" smtClean="0"/>
              <a:t>8.     Гасна уља,</a:t>
            </a:r>
          </a:p>
          <a:p>
            <a:pPr>
              <a:buNone/>
            </a:pPr>
            <a:r>
              <a:rPr lang="sr-Cyrl-RS" dirty="0" smtClean="0"/>
              <a:t>9.</a:t>
            </a:r>
            <a:r>
              <a:rPr lang="ru-RU" dirty="0" smtClean="0"/>
              <a:t>     Кокс и полукокс од каменог </a:t>
            </a:r>
            <a:r>
              <a:rPr lang="sr-Cyrl-RS" dirty="0" smtClean="0"/>
              <a:t>угља,</a:t>
            </a:r>
          </a:p>
          <a:p>
            <a:pPr>
              <a:buNone/>
            </a:pPr>
            <a:r>
              <a:rPr lang="sr-Cyrl-RS" dirty="0" smtClean="0"/>
              <a:t>10.   Жица од рафинисаног бакра.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Ð ÐµÐ·ÑÐ»ÑÐ°Ñ ÑÐ»Ð¸ÐºÐ° Ð·Ð° NEMA KARTA SRBI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76872"/>
            <a:ext cx="2475243" cy="42930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УНУТРАШЊА ТРГОВИНА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752528"/>
          </a:xfrm>
        </p:spPr>
        <p:txBody>
          <a:bodyPr/>
          <a:lstStyle/>
          <a:p>
            <a:r>
              <a:rPr lang="sr-Cyrl-RS" dirty="0" smtClean="0"/>
              <a:t>ОДВИЈА СЕ ИЗМЕЂУ РАЗЛИЧИТИХ РЕГИОНА УНУТАР СРБИЈЕ</a:t>
            </a:r>
            <a:endParaRPr lang="en-US" dirty="0"/>
          </a:p>
        </p:txBody>
      </p:sp>
      <p:pic>
        <p:nvPicPr>
          <p:cNvPr id="4" name="Picture 3" descr="brasno-danubius-meko-t-400-1kg-1006006-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780928"/>
            <a:ext cx="762000" cy="762000"/>
          </a:xfrm>
          <a:prstGeom prst="rect">
            <a:avLst/>
          </a:prstGeom>
        </p:spPr>
      </p:pic>
      <p:pic>
        <p:nvPicPr>
          <p:cNvPr id="21505" name="Picture 1" descr="C:\Users\Bojana\Documents\ulje-dijamant-1l-1002491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780928"/>
            <a:ext cx="792088" cy="864096"/>
          </a:xfrm>
          <a:prstGeom prst="rect">
            <a:avLst/>
          </a:prstGeom>
          <a:noFill/>
        </p:spPr>
      </p:pic>
      <p:pic>
        <p:nvPicPr>
          <p:cNvPr id="21508" name="Picture 4" descr="C:\Users\Bojana\Documents\7116d9121575159e90ab12fe6f4f2cb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996952"/>
            <a:ext cx="1080120" cy="1008112"/>
          </a:xfrm>
          <a:prstGeom prst="rect">
            <a:avLst/>
          </a:prstGeom>
          <a:noFill/>
        </p:spPr>
      </p:pic>
      <p:pic>
        <p:nvPicPr>
          <p:cNvPr id="21509" name="Picture 5" descr="C:\Users\Bojana\Documents\grad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653136"/>
            <a:ext cx="799548" cy="1440160"/>
          </a:xfrm>
          <a:prstGeom prst="rect">
            <a:avLst/>
          </a:prstGeom>
          <a:noFill/>
        </p:spPr>
      </p:pic>
      <p:pic>
        <p:nvPicPr>
          <p:cNvPr id="21510" name="Picture 6" descr="C:\Users\Bojana\Documents\Mali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4437112"/>
            <a:ext cx="1728192" cy="1464026"/>
          </a:xfrm>
          <a:prstGeom prst="rect">
            <a:avLst/>
          </a:prstGeom>
          <a:noFill/>
        </p:spPr>
      </p:pic>
      <p:pic>
        <p:nvPicPr>
          <p:cNvPr id="21511" name="Picture 7" descr="C:\Users\Bojana\Documents\ov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5157192"/>
            <a:ext cx="1584345" cy="892448"/>
          </a:xfrm>
          <a:prstGeom prst="rect">
            <a:avLst/>
          </a:prstGeom>
          <a:noFill/>
        </p:spPr>
      </p:pic>
      <p:pic>
        <p:nvPicPr>
          <p:cNvPr id="21512" name="Picture 8" descr="C:\Users\Bojana\Documents\paprika-ed33661ceee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5085184"/>
            <a:ext cx="1885392" cy="1256928"/>
          </a:xfrm>
          <a:prstGeom prst="rect">
            <a:avLst/>
          </a:prstGeom>
          <a:noFill/>
        </p:spPr>
      </p:pic>
      <p:pic>
        <p:nvPicPr>
          <p:cNvPr id="21515" name="Picture 11" descr="C:\Users\Bojana\Documents\sljive_020816_tw63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3" y="5678780"/>
            <a:ext cx="1152128" cy="934224"/>
          </a:xfrm>
          <a:prstGeom prst="rect">
            <a:avLst/>
          </a:prstGeom>
          <a:noFill/>
        </p:spPr>
      </p:pic>
      <p:sp>
        <p:nvSpPr>
          <p:cNvPr id="15" name="Down Arrow 14"/>
          <p:cNvSpPr/>
          <p:nvPr/>
        </p:nvSpPr>
        <p:spPr>
          <a:xfrm rot="16978340">
            <a:off x="3223197" y="3483753"/>
            <a:ext cx="360040" cy="1736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8037293" flipH="1">
            <a:off x="5661124" y="2937599"/>
            <a:ext cx="584811" cy="2684293"/>
          </a:xfrm>
          <a:prstGeom prst="upArrow">
            <a:avLst>
              <a:gd name="adj1" fmla="val 50000"/>
              <a:gd name="adj2" fmla="val 51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04248" y="26369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СЕЛО           ГРАД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524328" y="285293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524328" y="278092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48264" y="37170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ГРАД       ГРАД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524328" y="386104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596336" y="400506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593</Words>
  <Application>Microsoft Office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ТРГОВИНА</vt:lpstr>
      <vt:lpstr>ТРГОВИНА  ПРЕМА  ПРОСТОРУ У КОЈЕМ СЕ ОДВИЈА</vt:lpstr>
      <vt:lpstr>ТРГОВИНСКИ БИЛАНС</vt:lpstr>
      <vt:lpstr>ТРГОВИНСКИ ПАРТНЕРИ 2018.Г.</vt:lpstr>
      <vt:lpstr>Izvoz iz Srbije u hiljadama dolara; podaci: Republički zavod za statistiku</vt:lpstr>
      <vt:lpstr>Izvoz u zemlje CEFTA u hiljadama dolara</vt:lpstr>
      <vt:lpstr>Izvoz u EU u hiljadama dolara </vt:lpstr>
      <vt:lpstr>10 НАЈВАЖНИЈИХ ПРОИЗВОДА У СПОЉНОТРГОВИНСКОЈ РАЗМЕНИ 2018.</vt:lpstr>
      <vt:lpstr>УНУТРАШЊА ТРГОВИНА</vt:lpstr>
      <vt:lpstr>ТРГОВИНА ПРЕМА ОБИМУ ПОСЛОВАЊА</vt:lpstr>
      <vt:lpstr>ПИЈАЦЕ</vt:lpstr>
      <vt:lpstr>САЈМОВИ</vt:lpstr>
      <vt:lpstr>САВРЕМЕНА ТРГОВИНА</vt:lpstr>
      <vt:lpstr>ТРГОВИНА УСЛУГАМА</vt:lpstr>
      <vt:lpstr>Izvoz usluga u milionima dolara</vt:lpstr>
      <vt:lpstr>напомена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ТРГОВИНА</dc:title>
  <dc:creator>Bojana</dc:creator>
  <cp:lastModifiedBy>Bojana</cp:lastModifiedBy>
  <cp:revision>34</cp:revision>
  <dcterms:created xsi:type="dcterms:W3CDTF">2019-05-04T21:12:35Z</dcterms:created>
  <dcterms:modified xsi:type="dcterms:W3CDTF">2020-04-07T22:26:48Z</dcterms:modified>
</cp:coreProperties>
</file>