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60" r:id="rId4"/>
    <p:sldId id="274" r:id="rId5"/>
    <p:sldId id="261" r:id="rId6"/>
    <p:sldId id="262" r:id="rId7"/>
    <p:sldId id="275" r:id="rId8"/>
    <p:sldId id="263" r:id="rId9"/>
    <p:sldId id="270" r:id="rId10"/>
    <p:sldId id="264" r:id="rId11"/>
    <p:sldId id="271" r:id="rId12"/>
    <p:sldId id="265" r:id="rId13"/>
    <p:sldId id="266" r:id="rId14"/>
    <p:sldId id="272"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0B672-FF0F-4285-BA0C-BFCBE1A4389D}" type="datetimeFigureOut">
              <a:rPr lang="en-US" smtClean="0"/>
              <a:pPr/>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4B57E-D221-436A-8AB1-6CEAAF3BB8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34B57E-D221-436A-8AB1-6CEAAF3BB898}"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8BD942-631B-45B1-AAAC-5CE2C9E624E4}"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BD942-631B-45B1-AAAC-5CE2C9E624E4}"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BD942-631B-45B1-AAAC-5CE2C9E624E4}"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BD942-631B-45B1-AAAC-5CE2C9E624E4}"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BD942-631B-45B1-AAAC-5CE2C9E624E4}"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BD942-631B-45B1-AAAC-5CE2C9E624E4}"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8BD942-631B-45B1-AAAC-5CE2C9E624E4}"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BD942-631B-45B1-AAAC-5CE2C9E624E4}"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BD942-631B-45B1-AAAC-5CE2C9E624E4}"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BD942-631B-45B1-AAAC-5CE2C9E624E4}"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BD942-631B-45B1-AAAC-5CE2C9E624E4}"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CE78E-232F-44B4-9184-8DAD30AF53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BD942-631B-45B1-AAAC-5CE2C9E624E4}"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CE78E-232F-44B4-9184-8DAD30AF53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840760" cy="1143000"/>
          </a:xfrm>
        </p:spPr>
        <p:txBody>
          <a:bodyPr/>
          <a:lstStyle/>
          <a:p>
            <a:r>
              <a:rPr lang="sr-Cyrl-RS" dirty="0" smtClean="0"/>
              <a:t>АРГЕНТИНА</a:t>
            </a:r>
            <a:endParaRPr lang="en-US" dirty="0"/>
          </a:p>
        </p:txBody>
      </p:sp>
      <p:pic>
        <p:nvPicPr>
          <p:cNvPr id="3074" name="Picture 2" descr="Image result for argentina"/>
          <p:cNvPicPr>
            <a:picLocks noChangeAspect="1" noChangeArrowheads="1"/>
          </p:cNvPicPr>
          <p:nvPr/>
        </p:nvPicPr>
        <p:blipFill>
          <a:blip r:embed="rId2" cstate="print"/>
          <a:srcRect/>
          <a:stretch>
            <a:fillRect/>
          </a:stretch>
        </p:blipFill>
        <p:spPr bwMode="auto">
          <a:xfrm>
            <a:off x="6191250" y="2420888"/>
            <a:ext cx="2952750" cy="4286250"/>
          </a:xfrm>
          <a:prstGeom prst="rect">
            <a:avLst/>
          </a:prstGeom>
          <a:noFill/>
        </p:spPr>
      </p:pic>
      <p:pic>
        <p:nvPicPr>
          <p:cNvPr id="4" name="Picture 3" descr="ar-area.gif"/>
          <p:cNvPicPr>
            <a:picLocks noChangeAspect="1"/>
          </p:cNvPicPr>
          <p:nvPr/>
        </p:nvPicPr>
        <p:blipFill>
          <a:blip r:embed="rId3" cstate="print"/>
          <a:stretch>
            <a:fillRect/>
          </a:stretch>
        </p:blipFill>
        <p:spPr>
          <a:xfrm>
            <a:off x="3347864" y="1268760"/>
            <a:ext cx="2880319" cy="3800124"/>
          </a:xfrm>
          <a:prstGeom prst="rect">
            <a:avLst/>
          </a:prstGeom>
        </p:spPr>
      </p:pic>
      <p:pic>
        <p:nvPicPr>
          <p:cNvPr id="5" name="Picture 2" descr="Related image"/>
          <p:cNvPicPr>
            <a:picLocks noChangeAspect="1" noChangeArrowheads="1"/>
          </p:cNvPicPr>
          <p:nvPr/>
        </p:nvPicPr>
        <p:blipFill>
          <a:blip r:embed="rId4" cstate="print"/>
          <a:srcRect/>
          <a:stretch>
            <a:fillRect/>
          </a:stretch>
        </p:blipFill>
        <p:spPr bwMode="auto">
          <a:xfrm>
            <a:off x="179512" y="4941168"/>
            <a:ext cx="3168352" cy="1728192"/>
          </a:xfrm>
          <a:prstGeom prst="rect">
            <a:avLst/>
          </a:prstGeom>
          <a:noFill/>
        </p:spPr>
      </p:pic>
      <p:graphicFrame>
        <p:nvGraphicFramePr>
          <p:cNvPr id="6" name="Table 5"/>
          <p:cNvGraphicFramePr>
            <a:graphicFrameLocks noGrp="1"/>
          </p:cNvGraphicFramePr>
          <p:nvPr/>
        </p:nvGraphicFramePr>
        <p:xfrm>
          <a:off x="179512" y="908720"/>
          <a:ext cx="3138494" cy="4064001"/>
        </p:xfrm>
        <a:graphic>
          <a:graphicData uri="http://schemas.openxmlformats.org/drawingml/2006/table">
            <a:tbl>
              <a:tblPr/>
              <a:tblGrid>
                <a:gridCol w="859141"/>
                <a:gridCol w="2279353"/>
              </a:tblGrid>
              <a:tr h="374316">
                <a:tc>
                  <a:txBody>
                    <a:bodyPr/>
                    <a:lstStyle/>
                    <a:p>
                      <a:pPr fontAlgn="t"/>
                      <a:r>
                        <a:rPr lang="sr-Cyrl-CS" sz="1100" b="1" dirty="0" smtClean="0"/>
                        <a:t>Главни град</a:t>
                      </a:r>
                      <a:endParaRPr lang="sr-Cyrl-CS" sz="1100" b="1" dirty="0"/>
                    </a:p>
                  </a:txBody>
                  <a:tcPr marL="53474" marR="53474" marT="26737" marB="26737">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1DDD1"/>
                    </a:solidFill>
                  </a:tcPr>
                </a:tc>
                <a:tc>
                  <a:txBody>
                    <a:bodyPr/>
                    <a:lstStyle/>
                    <a:p>
                      <a:pPr fontAlgn="t"/>
                      <a:r>
                        <a:rPr lang="sr-Cyrl-CS" sz="1100" dirty="0"/>
                        <a:t>Буенос Аирес</a:t>
                      </a:r>
                    </a:p>
                  </a:txBody>
                  <a:tcPr marL="53474" marR="53474" marT="26737" marB="26737">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F6F4EC"/>
                    </a:solidFill>
                  </a:tcPr>
                </a:tc>
              </a:tr>
              <a:tr h="374316">
                <a:tc>
                  <a:txBody>
                    <a:bodyPr/>
                    <a:lstStyle/>
                    <a:p>
                      <a:pPr fontAlgn="t"/>
                      <a:r>
                        <a:rPr lang="sr-Cyrl-CS" sz="1100" b="1"/>
                        <a:t>Влада тип</a:t>
                      </a:r>
                    </a:p>
                  </a:txBody>
                  <a:tcPr marL="53474" marR="53474" marT="26737" marB="2673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DD1"/>
                    </a:solidFill>
                  </a:tcPr>
                </a:tc>
                <a:tc>
                  <a:txBody>
                    <a:bodyPr/>
                    <a:lstStyle/>
                    <a:p>
                      <a:pPr fontAlgn="t"/>
                      <a:r>
                        <a:rPr lang="sr-Cyrl-CS" sz="1100" dirty="0" smtClean="0"/>
                        <a:t> Републи</a:t>
                      </a:r>
                      <a:r>
                        <a:rPr lang="en-US" sz="1100" dirty="0" smtClean="0"/>
                        <a:t>ka,</a:t>
                      </a:r>
                      <a:r>
                        <a:rPr lang="sr-Cyrl-RS" sz="1100" dirty="0" smtClean="0"/>
                        <a:t>председнички</a:t>
                      </a:r>
                      <a:endParaRPr lang="sr-Cyrl-CS" sz="1100" dirty="0"/>
                    </a:p>
                  </a:txBody>
                  <a:tcPr marL="53474" marR="53474" marT="26737" marB="2673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4EC"/>
                    </a:solidFill>
                  </a:tcPr>
                </a:tc>
              </a:tr>
              <a:tr h="374316">
                <a:tc>
                  <a:txBody>
                    <a:bodyPr/>
                    <a:lstStyle/>
                    <a:p>
                      <a:pPr fontAlgn="t"/>
                      <a:r>
                        <a:rPr lang="sr-Cyrl-CS" sz="1100" b="1"/>
                        <a:t>Валута</a:t>
                      </a:r>
                    </a:p>
                  </a:txBody>
                  <a:tcPr marL="53474" marR="53474" marT="26737" marB="2673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DD1"/>
                    </a:solidFill>
                  </a:tcPr>
                </a:tc>
                <a:tc>
                  <a:txBody>
                    <a:bodyPr/>
                    <a:lstStyle/>
                    <a:p>
                      <a:pPr fontAlgn="t"/>
                      <a:r>
                        <a:rPr lang="sr-Cyrl-CS" sz="1100" dirty="0"/>
                        <a:t>Аргентински </a:t>
                      </a:r>
                      <a:r>
                        <a:rPr lang="sr-Cyrl-CS" sz="1100" dirty="0" smtClean="0"/>
                        <a:t>пезос </a:t>
                      </a:r>
                      <a:r>
                        <a:rPr lang="sr-Cyrl-CS" sz="1100" dirty="0"/>
                        <a:t>(АРС)</a:t>
                      </a:r>
                    </a:p>
                  </a:txBody>
                  <a:tcPr marL="53474" marR="53474" marT="26737" marB="2673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4EC"/>
                    </a:solidFill>
                  </a:tcPr>
                </a:tc>
              </a:tr>
              <a:tr h="534737">
                <a:tc>
                  <a:txBody>
                    <a:bodyPr/>
                    <a:lstStyle/>
                    <a:p>
                      <a:pPr fontAlgn="t"/>
                      <a:r>
                        <a:rPr lang="sr-Cyrl-CS" sz="1100" b="1"/>
                        <a:t>Становништво</a:t>
                      </a:r>
                    </a:p>
                  </a:txBody>
                  <a:tcPr marL="53474" marR="53474" marT="26737" marB="2673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DD1"/>
                    </a:solidFill>
                  </a:tcPr>
                </a:tc>
                <a:tc>
                  <a:txBody>
                    <a:bodyPr/>
                    <a:lstStyle/>
                    <a:p>
                      <a:pPr fontAlgn="t"/>
                      <a:r>
                        <a:rPr lang="sr-Cyrl-CS" sz="1100" dirty="0"/>
                        <a:t>43,886,748</a:t>
                      </a:r>
                    </a:p>
                  </a:txBody>
                  <a:tcPr marL="53474" marR="53474" marT="26737" marB="2673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4EC"/>
                    </a:solidFill>
                  </a:tcPr>
                </a:tc>
              </a:tr>
              <a:tr h="695158">
                <a:tc>
                  <a:txBody>
                    <a:bodyPr/>
                    <a:lstStyle/>
                    <a:p>
                      <a:pPr fontAlgn="t"/>
                      <a:r>
                        <a:rPr lang="sr-Cyrl-CS" sz="1100" b="1">
                          <a:solidFill>
                            <a:srgbClr val="0F0F5F"/>
                          </a:solidFill>
                        </a:rPr>
                        <a:t>Укупна површина</a:t>
                      </a:r>
                    </a:p>
                  </a:txBody>
                  <a:tcPr marL="53474" marR="53474" marT="26737" marB="2673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A0"/>
                    </a:solidFill>
                  </a:tcPr>
                </a:tc>
                <a:tc>
                  <a:txBody>
                    <a:bodyPr/>
                    <a:lstStyle/>
                    <a:p>
                      <a:pPr fontAlgn="t"/>
                      <a:r>
                        <a:rPr lang="ru-RU" sz="1100" dirty="0"/>
                        <a:t>1,073,512 квадратне миље</a:t>
                      </a:r>
                      <a:br>
                        <a:rPr lang="ru-RU" sz="1100" dirty="0"/>
                      </a:br>
                      <a:r>
                        <a:rPr lang="ru-RU" sz="1100" dirty="0"/>
                        <a:t>2,780,400 квадратних километара</a:t>
                      </a:r>
                    </a:p>
                  </a:txBody>
                  <a:tcPr marL="53474" marR="53474" marT="26737" marB="2673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4EC"/>
                    </a:solidFill>
                  </a:tcPr>
                </a:tc>
              </a:tr>
              <a:tr h="855579">
                <a:tc>
                  <a:txBody>
                    <a:bodyPr/>
                    <a:lstStyle/>
                    <a:p>
                      <a:pPr fontAlgn="t"/>
                      <a:r>
                        <a:rPr lang="sr-Cyrl-CS" sz="1100" b="1"/>
                        <a:t>Локација</a:t>
                      </a:r>
                    </a:p>
                  </a:txBody>
                  <a:tcPr marL="53474" marR="53474" marT="26737" marB="2673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DDD1"/>
                    </a:solidFill>
                  </a:tcPr>
                </a:tc>
                <a:tc>
                  <a:txBody>
                    <a:bodyPr/>
                    <a:lstStyle/>
                    <a:p>
                      <a:pPr fontAlgn="t"/>
                      <a:r>
                        <a:rPr lang="sr-Cyrl-CS" sz="1100" dirty="0"/>
                        <a:t>Јужни Јужној Америци, на граници са југу Атлантског океана, између Чиле и Уругвај</a:t>
                      </a:r>
                    </a:p>
                  </a:txBody>
                  <a:tcPr marL="53474" marR="53474" marT="26737" marB="2673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F4EC"/>
                    </a:solidFill>
                  </a:tcPr>
                </a:tc>
              </a:tr>
              <a:tr h="855579">
                <a:tc>
                  <a:txBody>
                    <a:bodyPr/>
                    <a:lstStyle/>
                    <a:p>
                      <a:pPr fontAlgn="t"/>
                      <a:r>
                        <a:rPr lang="sr-Cyrl-CS" sz="1100" b="1"/>
                        <a:t>Језик</a:t>
                      </a:r>
                    </a:p>
                  </a:txBody>
                  <a:tcPr marL="53474" marR="53474" marT="26737" marB="2673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1DDD1"/>
                    </a:solidFill>
                  </a:tcPr>
                </a:tc>
                <a:tc>
                  <a:txBody>
                    <a:bodyPr/>
                    <a:lstStyle/>
                    <a:p>
                      <a:pPr fontAlgn="t"/>
                      <a:r>
                        <a:rPr lang="sr-Cyrl-CS" sz="1100" dirty="0"/>
                        <a:t>Шпански (званична), италијански, енглески, немачки, француски, </a:t>
                      </a:r>
                      <a:r>
                        <a:rPr lang="sr-Cyrl-CS" sz="1100"/>
                        <a:t>аутохтоне </a:t>
                      </a:r>
                      <a:r>
                        <a:rPr lang="sr-Cyrl-CS" sz="1100" smtClean="0"/>
                        <a:t>(мапудунгун</a:t>
                      </a:r>
                      <a:r>
                        <a:rPr lang="sr-Cyrl-CS" sz="1100" dirty="0"/>
                        <a:t>, кечуа)</a:t>
                      </a:r>
                    </a:p>
                  </a:txBody>
                  <a:tcPr marL="53474" marR="53474" marT="26737" marB="2673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F6F4EC"/>
                    </a:solidFill>
                  </a:tcPr>
                </a:tc>
              </a:tr>
            </a:tbl>
          </a:graphicData>
        </a:graphic>
      </p:graphicFrame>
      <p:sp>
        <p:nvSpPr>
          <p:cNvPr id="7" name="TextBox 6"/>
          <p:cNvSpPr txBox="1"/>
          <p:nvPr/>
        </p:nvSpPr>
        <p:spPr>
          <a:xfrm>
            <a:off x="3563888" y="5373216"/>
            <a:ext cx="2376264" cy="461665"/>
          </a:xfrm>
          <a:prstGeom prst="rect">
            <a:avLst/>
          </a:prstGeom>
          <a:noFill/>
        </p:spPr>
        <p:txBody>
          <a:bodyPr wrap="square" rtlCol="0">
            <a:spAutoFit/>
          </a:bodyPr>
          <a:lstStyle/>
          <a:p>
            <a:r>
              <a:rPr lang="sr-Cyrl-RS" sz="2400" dirty="0" smtClean="0"/>
              <a:t>“земља сребра”</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6671"/>
            <a:ext cx="7344816" cy="5909310"/>
          </a:xfrm>
          <a:prstGeom prst="rect">
            <a:avLst/>
          </a:prstGeom>
        </p:spPr>
        <p:txBody>
          <a:bodyPr wrap="square">
            <a:spAutoFit/>
          </a:bodyPr>
          <a:lstStyle/>
          <a:p>
            <a:r>
              <a:rPr lang="ru-RU" b="1" dirty="0" smtClean="0"/>
              <a:t>Игуасу водопади</a:t>
            </a:r>
            <a:r>
              <a:rPr lang="ru-RU" dirty="0" smtClean="0"/>
              <a:t>: Налазе се на граници између Аргентине и Бразила, ови водопади су највећа туристичка атракција у Аргентини. Водопади  су заправо низ од 275 слапова, који пада на раздаљини од 75 метара.</a:t>
            </a: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r>
              <a:rPr lang="ru-RU" dirty="0" smtClean="0"/>
              <a:t>Игуасу водопади  у Аргентини</a:t>
            </a:r>
          </a:p>
          <a:p>
            <a:endParaRPr lang="ru-RU" dirty="0" smtClean="0"/>
          </a:p>
        </p:txBody>
      </p:sp>
      <p:pic>
        <p:nvPicPr>
          <p:cNvPr id="3" name="Picture 2" descr="xargentina_iguazu_shutterstock_103737443.jpeg.pagespeed.ic.NQMcqnLDVl.jpg"/>
          <p:cNvPicPr>
            <a:picLocks noChangeAspect="1"/>
          </p:cNvPicPr>
          <p:nvPr/>
        </p:nvPicPr>
        <p:blipFill>
          <a:blip r:embed="rId2" cstate="print"/>
          <a:stretch>
            <a:fillRect/>
          </a:stretch>
        </p:blipFill>
        <p:spPr>
          <a:xfrm>
            <a:off x="899592" y="1628800"/>
            <a:ext cx="7344816" cy="38884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5846"/>
            <a:ext cx="7344816" cy="5909310"/>
          </a:xfrm>
          <a:prstGeom prst="rect">
            <a:avLst/>
          </a:prstGeom>
        </p:spPr>
        <p:txBody>
          <a:bodyPr wrap="square">
            <a:spAutoFit/>
          </a:bodyPr>
          <a:lstStyle/>
          <a:p>
            <a:r>
              <a:rPr lang="ru-RU" b="1" dirty="0" smtClean="0"/>
              <a:t>Перито Морено глечер</a:t>
            </a:r>
            <a:r>
              <a:rPr lang="ru-RU" dirty="0" smtClean="0"/>
              <a:t>: Овај светски познати ледник је у Патагонији и простире се на дужини од 30 км и има површину од 250км².</a:t>
            </a:r>
          </a:p>
          <a:p>
            <a:r>
              <a:rPr lang="ru-RU" b="1" dirty="0" smtClean="0"/>
              <a:t>Огњена земља и Патагонија</a:t>
            </a:r>
            <a:r>
              <a:rPr lang="ru-RU" dirty="0" smtClean="0"/>
              <a:t>: Занимљиво је видети невероватну нетакнуту природу. И посетите најјужније насеље, Ушуаја.</a:t>
            </a:r>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a:p>
            <a:endParaRPr lang="ru-RU" dirty="0" smtClean="0"/>
          </a:p>
          <a:p>
            <a:endParaRPr lang="ru-RU" dirty="0" smtClean="0"/>
          </a:p>
          <a:p>
            <a:r>
              <a:rPr lang="ru-RU" b="1" dirty="0" smtClean="0"/>
              <a:t>Национални парк Торрес дел Паине у Патагонији</a:t>
            </a:r>
          </a:p>
          <a:p>
            <a:r>
              <a:rPr lang="ru-RU" b="1" dirty="0" smtClean="0"/>
              <a:t>Ибера влажна подручја</a:t>
            </a:r>
            <a:r>
              <a:rPr lang="ru-RU" dirty="0" smtClean="0"/>
              <a:t>: Друга по величини мочвара на свету послије Пантанала у Бразилу, ово је мноштво сисара и птица, попут алигатора и капибара.</a:t>
            </a:r>
          </a:p>
          <a:p>
            <a:r>
              <a:rPr lang="ru-RU" b="1" dirty="0" smtClean="0"/>
              <a:t>Пампас</a:t>
            </a:r>
            <a:r>
              <a:rPr lang="ru-RU" dirty="0" smtClean="0"/>
              <a:t>: равне травнате равнице које покривају већину централне и северне Аргентине. Већина пампаса се користи за чување говеда  и оваца којих има више од људи.</a:t>
            </a:r>
          </a:p>
          <a:p>
            <a:r>
              <a:rPr lang="ru-RU" dirty="0" smtClean="0"/>
              <a:t>У Аргентини има пуно места за посету, само су нека  поменуте овде. </a:t>
            </a:r>
            <a:endParaRPr lang="ru-RU" dirty="0"/>
          </a:p>
        </p:txBody>
      </p:sp>
      <p:pic>
        <p:nvPicPr>
          <p:cNvPr id="3" name="Picture 2" descr="xargentina_patagonia_shutterstock_114775342.jpg.pagespeed.ic.XQosWUo7Bg.jpg"/>
          <p:cNvPicPr>
            <a:picLocks noChangeAspect="1"/>
          </p:cNvPicPr>
          <p:nvPr/>
        </p:nvPicPr>
        <p:blipFill>
          <a:blip r:embed="rId2" cstate="print"/>
          <a:stretch>
            <a:fillRect/>
          </a:stretch>
        </p:blipFill>
        <p:spPr>
          <a:xfrm>
            <a:off x="251520" y="1556792"/>
            <a:ext cx="3168352" cy="2448272"/>
          </a:xfrm>
          <a:prstGeom prst="rect">
            <a:avLst/>
          </a:prstGeom>
        </p:spPr>
      </p:pic>
      <p:pic>
        <p:nvPicPr>
          <p:cNvPr id="4" name="Picture 3" descr="ushuaia-najjuzniji-grad-12.jpg"/>
          <p:cNvPicPr>
            <a:picLocks noChangeAspect="1"/>
          </p:cNvPicPr>
          <p:nvPr/>
        </p:nvPicPr>
        <p:blipFill>
          <a:blip r:embed="rId3" cstate="print"/>
          <a:stretch>
            <a:fillRect/>
          </a:stretch>
        </p:blipFill>
        <p:spPr>
          <a:xfrm>
            <a:off x="5796136" y="1556792"/>
            <a:ext cx="3024336" cy="2448273"/>
          </a:xfrm>
          <a:prstGeom prst="rect">
            <a:avLst/>
          </a:prstGeom>
        </p:spPr>
      </p:pic>
      <p:pic>
        <p:nvPicPr>
          <p:cNvPr id="5" name="Picture 4" descr="489x245.jpg"/>
          <p:cNvPicPr>
            <a:picLocks noChangeAspect="1"/>
          </p:cNvPicPr>
          <p:nvPr/>
        </p:nvPicPr>
        <p:blipFill>
          <a:blip r:embed="rId4" cstate="print"/>
          <a:stretch>
            <a:fillRect/>
          </a:stretch>
        </p:blipFill>
        <p:spPr>
          <a:xfrm>
            <a:off x="3707904" y="1556792"/>
            <a:ext cx="2088232" cy="2304256"/>
          </a:xfrm>
          <a:prstGeom prst="rect">
            <a:avLst/>
          </a:prstGeom>
        </p:spPr>
      </p:pic>
      <p:pic>
        <p:nvPicPr>
          <p:cNvPr id="6" name="Picture 5" descr="489x245magdalena island kolonija.jpg"/>
          <p:cNvPicPr>
            <a:picLocks noChangeAspect="1"/>
          </p:cNvPicPr>
          <p:nvPr/>
        </p:nvPicPr>
        <p:blipFill>
          <a:blip r:embed="rId5" cstate="print"/>
          <a:stretch>
            <a:fillRect/>
          </a:stretch>
        </p:blipFill>
        <p:spPr>
          <a:xfrm>
            <a:off x="7164288" y="4509120"/>
            <a:ext cx="1907704" cy="22269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5760640" cy="5355312"/>
          </a:xfrm>
          <a:prstGeom prst="rect">
            <a:avLst/>
          </a:prstGeom>
        </p:spPr>
        <p:txBody>
          <a:bodyPr wrap="square">
            <a:spAutoFit/>
          </a:bodyPr>
          <a:lstStyle/>
          <a:p>
            <a:r>
              <a:rPr lang="ru-RU" dirty="0" smtClean="0"/>
              <a:t>Животиње у Аргентини</a:t>
            </a:r>
          </a:p>
          <a:p>
            <a:r>
              <a:rPr lang="ru-RU" dirty="0" smtClean="0"/>
              <a:t>Постоје и друге животиње као што су армадиљо, капибара (види их на слици испод) и краљевски пингвини. У Аргентини постоје и домаће змије, као што су тропска змија или прекривена јама випер, обе су јако отровне.</a:t>
            </a:r>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a:t>к</a:t>
            </a:r>
            <a:r>
              <a:rPr lang="ru-RU" dirty="0" smtClean="0"/>
              <a:t>апибара са две бебе</a:t>
            </a:r>
          </a:p>
        </p:txBody>
      </p:sp>
      <p:pic>
        <p:nvPicPr>
          <p:cNvPr id="4" name="Picture 2" descr="https://www.kids-world-travel-guide.com/images/xargentina_capybara_shutterstock_104462285.jpeg.pagespeed.ic.WJztD74ock.jpg"/>
          <p:cNvPicPr>
            <a:picLocks noChangeAspect="1" noChangeArrowheads="1"/>
          </p:cNvPicPr>
          <p:nvPr/>
        </p:nvPicPr>
        <p:blipFill>
          <a:blip r:embed="rId2" cstate="print"/>
          <a:srcRect/>
          <a:stretch>
            <a:fillRect/>
          </a:stretch>
        </p:blipFill>
        <p:spPr bwMode="auto">
          <a:xfrm>
            <a:off x="251520" y="2564904"/>
            <a:ext cx="4896544" cy="2576711"/>
          </a:xfrm>
          <a:prstGeom prst="rect">
            <a:avLst/>
          </a:prstGeom>
          <a:noFill/>
        </p:spPr>
      </p:pic>
      <p:pic>
        <p:nvPicPr>
          <p:cNvPr id="23556" name="Picture 4" descr="Related image"/>
          <p:cNvPicPr>
            <a:picLocks noChangeAspect="1" noChangeArrowheads="1"/>
          </p:cNvPicPr>
          <p:nvPr/>
        </p:nvPicPr>
        <p:blipFill>
          <a:blip r:embed="rId3" cstate="print"/>
          <a:srcRect/>
          <a:stretch>
            <a:fillRect/>
          </a:stretch>
        </p:blipFill>
        <p:spPr bwMode="auto">
          <a:xfrm>
            <a:off x="5940152" y="332656"/>
            <a:ext cx="2758108" cy="2456335"/>
          </a:xfrm>
          <a:prstGeom prst="rect">
            <a:avLst/>
          </a:prstGeom>
          <a:noFill/>
        </p:spPr>
      </p:pic>
      <p:pic>
        <p:nvPicPr>
          <p:cNvPr id="23558" name="Picture 6" descr="Image result for Å¾ivotinje argentine"/>
          <p:cNvPicPr>
            <a:picLocks noChangeAspect="1" noChangeArrowheads="1"/>
          </p:cNvPicPr>
          <p:nvPr/>
        </p:nvPicPr>
        <p:blipFill>
          <a:blip r:embed="rId4" cstate="print"/>
          <a:srcRect/>
          <a:stretch>
            <a:fillRect/>
          </a:stretch>
        </p:blipFill>
        <p:spPr bwMode="auto">
          <a:xfrm>
            <a:off x="5868144" y="3181349"/>
            <a:ext cx="2664296" cy="2839939"/>
          </a:xfrm>
          <a:prstGeom prst="rect">
            <a:avLst/>
          </a:prstGeom>
          <a:noFill/>
        </p:spPr>
      </p:pic>
      <p:sp>
        <p:nvSpPr>
          <p:cNvPr id="7" name="TextBox 6"/>
          <p:cNvSpPr txBox="1"/>
          <p:nvPr/>
        </p:nvSpPr>
        <p:spPr>
          <a:xfrm>
            <a:off x="6228184" y="2780928"/>
            <a:ext cx="2376264" cy="369332"/>
          </a:xfrm>
          <a:prstGeom prst="rect">
            <a:avLst/>
          </a:prstGeom>
          <a:noFill/>
        </p:spPr>
        <p:txBody>
          <a:bodyPr wrap="square" rtlCol="0">
            <a:spAutoFit/>
          </a:bodyPr>
          <a:lstStyle/>
          <a:p>
            <a:r>
              <a:rPr lang="sr-Cyrl-RS" dirty="0" smtClean="0"/>
              <a:t>Патагонијска мара</a:t>
            </a:r>
            <a:endParaRPr lang="en-US" dirty="0"/>
          </a:p>
        </p:txBody>
      </p:sp>
      <p:sp>
        <p:nvSpPr>
          <p:cNvPr id="8" name="TextBox 7"/>
          <p:cNvSpPr txBox="1"/>
          <p:nvPr/>
        </p:nvSpPr>
        <p:spPr>
          <a:xfrm>
            <a:off x="6300192" y="6093296"/>
            <a:ext cx="1944216" cy="646331"/>
          </a:xfrm>
          <a:prstGeom prst="rect">
            <a:avLst/>
          </a:prstGeom>
          <a:noFill/>
        </p:spPr>
        <p:txBody>
          <a:bodyPr wrap="square" rtlCol="0">
            <a:spAutoFit/>
          </a:bodyPr>
          <a:lstStyle/>
          <a:p>
            <a:r>
              <a:rPr lang="sr-Cyrl-RS" dirty="0" smtClean="0"/>
              <a:t>Вински армадиљо</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aucho, image by sunsinger at shutterstock.com"/>
          <p:cNvPicPr>
            <a:picLocks noChangeAspect="1" noChangeArrowheads="1"/>
          </p:cNvPicPr>
          <p:nvPr/>
        </p:nvPicPr>
        <p:blipFill>
          <a:blip r:embed="rId2" cstate="print"/>
          <a:srcRect/>
          <a:stretch>
            <a:fillRect/>
          </a:stretch>
        </p:blipFill>
        <p:spPr bwMode="auto">
          <a:xfrm>
            <a:off x="395536" y="0"/>
            <a:ext cx="2520280" cy="1844824"/>
          </a:xfrm>
          <a:prstGeom prst="rect">
            <a:avLst/>
          </a:prstGeom>
          <a:noFill/>
        </p:spPr>
      </p:pic>
      <p:sp>
        <p:nvSpPr>
          <p:cNvPr id="3" name="Rectangle 2"/>
          <p:cNvSpPr/>
          <p:nvPr/>
        </p:nvSpPr>
        <p:spPr>
          <a:xfrm>
            <a:off x="539552" y="2060848"/>
            <a:ext cx="8208912" cy="3139321"/>
          </a:xfrm>
          <a:prstGeom prst="rect">
            <a:avLst/>
          </a:prstGeom>
        </p:spPr>
        <p:txBody>
          <a:bodyPr wrap="square">
            <a:spAutoFit/>
          </a:bodyPr>
          <a:lstStyle/>
          <a:p>
            <a:r>
              <a:rPr lang="ru-RU" dirty="0" smtClean="0"/>
              <a:t>У регији пампаса има  огроман број оваца и говеда а и коњи су  чести.Сточари на коњима који се зову "гаучоси" надгледају велика стада стоке.Пампа је главно пољопривредно подручје:сточарство,пшеница , кукуруз.</a:t>
            </a:r>
          </a:p>
          <a:p>
            <a:r>
              <a:rPr lang="ru-RU" dirty="0" smtClean="0"/>
              <a:t>У подножју Анда гаји се винова лоза и средњоевропско </a:t>
            </a:r>
          </a:p>
          <a:p>
            <a:r>
              <a:rPr lang="ru-RU" dirty="0" smtClean="0"/>
              <a:t>воће.Доста се гаје крмне биљке,соја,дуван,лан..Пампа је у залеђу главног града и најгушће је насељена.</a:t>
            </a:r>
          </a:p>
          <a:p>
            <a:endParaRPr lang="ru-RU" dirty="0" smtClean="0"/>
          </a:p>
          <a:p>
            <a:endParaRPr lang="ru-RU" dirty="0" smtClean="0"/>
          </a:p>
          <a:p>
            <a:endParaRPr lang="ru-RU" dirty="0" smtClean="0"/>
          </a:p>
          <a:p>
            <a:endParaRPr lang="ru-RU" dirty="0"/>
          </a:p>
          <a:p>
            <a:endParaRPr lang="ru-RU" dirty="0" smtClean="0"/>
          </a:p>
        </p:txBody>
      </p:sp>
      <p:pic>
        <p:nvPicPr>
          <p:cNvPr id="26628" name="Picture 4" descr="Argentina je danas jedan od najveÄih svjetskih proizvoÄaÄa kvalitetnog goveÄeg mesa"/>
          <p:cNvPicPr>
            <a:picLocks noChangeAspect="1" noChangeArrowheads="1"/>
          </p:cNvPicPr>
          <p:nvPr/>
        </p:nvPicPr>
        <p:blipFill>
          <a:blip r:embed="rId3" cstate="print"/>
          <a:srcRect/>
          <a:stretch>
            <a:fillRect/>
          </a:stretch>
        </p:blipFill>
        <p:spPr bwMode="auto">
          <a:xfrm>
            <a:off x="3707904" y="188640"/>
            <a:ext cx="4680520" cy="1844824"/>
          </a:xfrm>
          <a:prstGeom prst="rect">
            <a:avLst/>
          </a:prstGeom>
          <a:noFill/>
        </p:spPr>
      </p:pic>
      <p:pic>
        <p:nvPicPr>
          <p:cNvPr id="5" name="Picture 4" descr="Autódromo_Eusebio_Marcilla.jpg"/>
          <p:cNvPicPr>
            <a:picLocks noChangeAspect="1"/>
          </p:cNvPicPr>
          <p:nvPr/>
        </p:nvPicPr>
        <p:blipFill>
          <a:blip r:embed="rId4" cstate="print"/>
          <a:stretch>
            <a:fillRect/>
          </a:stretch>
        </p:blipFill>
        <p:spPr>
          <a:xfrm>
            <a:off x="3635896" y="3717032"/>
            <a:ext cx="4752528" cy="29523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6632"/>
            <a:ext cx="5688632" cy="5786199"/>
          </a:xfrm>
          <a:prstGeom prst="rect">
            <a:avLst/>
          </a:prstGeom>
        </p:spPr>
        <p:txBody>
          <a:bodyPr wrap="square">
            <a:spAutoFit/>
          </a:bodyPr>
          <a:lstStyle/>
          <a:p>
            <a:r>
              <a:rPr lang="ru-RU" sz="2800" b="1" dirty="0" smtClean="0"/>
              <a:t>Још неке чињенице о Аргентини...</a:t>
            </a:r>
          </a:p>
          <a:p>
            <a:r>
              <a:rPr lang="ru-RU" dirty="0" smtClean="0"/>
              <a:t>У Аргентини деца иду у бесплатне јавне школе или похађају приватне школе које могу бити стварно скупе. У приватним школама ученици носе униформу, често комплетну с краватом и блејзером. Деца или похађају школу током јутарњег прелазног периода од 08:00 до 16:00, поподне од 13:00 до 18:00 часова, или неке од њих можда чак и иду у школу увечерњим часовима.</a:t>
            </a:r>
          </a:p>
          <a:p>
            <a:endParaRPr lang="ru-RU" dirty="0"/>
          </a:p>
          <a:p>
            <a:endParaRPr lang="ru-RU" dirty="0" smtClean="0"/>
          </a:p>
          <a:p>
            <a:endParaRPr lang="ru-RU" dirty="0" smtClean="0"/>
          </a:p>
          <a:p>
            <a:endParaRPr lang="ru-RU" dirty="0" smtClean="0"/>
          </a:p>
          <a:p>
            <a:r>
              <a:rPr lang="ru-RU" dirty="0" smtClean="0"/>
              <a:t>Спортови који су најпопуларнији у Аргентини су фудбал (футбол), кошарка, рагби и тенис. Национални спорт се, међутим, назива "пато" и сличан је полу. Пато се игра на коњу са возачем који држи мрежу у руци. Међутим, мало њих игра национални спорт јер је скуп. Фудбал је најпопуларнија спортска активност и Аргентина је два пута освојила светски куп. Постоје познате фудбалске звезде као што су Марадона, Месси и други.</a:t>
            </a:r>
            <a:endParaRPr lang="en-US" dirty="0"/>
          </a:p>
        </p:txBody>
      </p:sp>
      <p:pic>
        <p:nvPicPr>
          <p:cNvPr id="3" name="Picture 2" descr="mesi.jpg"/>
          <p:cNvPicPr>
            <a:picLocks noChangeAspect="1"/>
          </p:cNvPicPr>
          <p:nvPr/>
        </p:nvPicPr>
        <p:blipFill>
          <a:blip r:embed="rId2" cstate="print"/>
          <a:stretch>
            <a:fillRect/>
          </a:stretch>
        </p:blipFill>
        <p:spPr>
          <a:xfrm>
            <a:off x="6191672" y="3933056"/>
            <a:ext cx="2340768" cy="2924944"/>
          </a:xfrm>
          <a:prstGeom prst="rect">
            <a:avLst/>
          </a:prstGeom>
        </p:spPr>
      </p:pic>
      <p:sp>
        <p:nvSpPr>
          <p:cNvPr id="31746" name="AutoShape 2" descr="Image result for Juan MartÃ­n del Pot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Image result for Juan MartÃ­n del Pot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Juan Martin del Potro sharpens his weapons for 2017 second half"/>
          <p:cNvPicPr>
            <a:picLocks noChangeAspect="1" noChangeArrowheads="1"/>
          </p:cNvPicPr>
          <p:nvPr/>
        </p:nvPicPr>
        <p:blipFill>
          <a:blip r:embed="rId3" cstate="print"/>
          <a:srcRect/>
          <a:stretch>
            <a:fillRect/>
          </a:stretch>
        </p:blipFill>
        <p:spPr bwMode="auto">
          <a:xfrm>
            <a:off x="6300192" y="404664"/>
            <a:ext cx="2016224" cy="25191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7346"/>
            <a:ext cx="6192688" cy="6463308"/>
          </a:xfrm>
          <a:prstGeom prst="rect">
            <a:avLst/>
          </a:prstGeom>
        </p:spPr>
        <p:txBody>
          <a:bodyPr wrap="square">
            <a:spAutoFit/>
          </a:bodyPr>
          <a:lstStyle/>
          <a:p>
            <a:r>
              <a:rPr lang="ru-RU" dirty="0" smtClean="0"/>
              <a:t>Познати Аргентинци укључују бившег националног фудбалера Диега Марадону, који је у светском купу 1986. постигао светски познат гол ("рука бога") против Енглеске. Још један познати фудбалер Леонел Месси, који тренутно често слави као најбољи фудбалер.</a:t>
            </a:r>
          </a:p>
          <a:p>
            <a:endParaRPr lang="ru-RU" b="1" dirty="0"/>
          </a:p>
          <a:p>
            <a:endParaRPr lang="ru-RU" b="1" dirty="0" smtClean="0"/>
          </a:p>
          <a:p>
            <a:endParaRPr lang="ru-RU" b="1" dirty="0"/>
          </a:p>
          <a:p>
            <a:endParaRPr lang="ru-RU" b="1" dirty="0" smtClean="0"/>
          </a:p>
          <a:p>
            <a:endParaRPr lang="ru-RU" b="1" dirty="0"/>
          </a:p>
          <a:p>
            <a:endParaRPr lang="ru-RU" b="1" dirty="0" smtClean="0"/>
          </a:p>
          <a:p>
            <a:endParaRPr lang="ru-RU" b="1" dirty="0" smtClean="0"/>
          </a:p>
          <a:p>
            <a:r>
              <a:rPr lang="ru-RU" b="1" dirty="0" smtClean="0"/>
              <a:t>Хосе де Сан Мартин </a:t>
            </a:r>
            <a:r>
              <a:rPr lang="ru-RU" dirty="0" smtClean="0"/>
              <a:t>је идол за многе Аргентинце. Он је национални херој који је помагао да ослободи јужне делове Јужне Америке од Шпанаца у борби за независност.</a:t>
            </a:r>
          </a:p>
          <a:p>
            <a:endParaRPr lang="ru-RU" dirty="0" smtClean="0"/>
          </a:p>
          <a:p>
            <a:r>
              <a:rPr lang="ru-RU" dirty="0" smtClean="0"/>
              <a:t>Познат Аргентински проналазак је танго плес, који је настао у Буенос Аиресу крајем 19. века. Занимљиво је знати да данас постоје различити типови танго стилова, а неке од највећих плесних школа развили су плесачи који долазе из италијанских имигрантских породица у Аргентини. Танго плесачи обично говоре тужне приче са својим плесним потезима.</a:t>
            </a:r>
            <a:endParaRPr lang="en-US" dirty="0"/>
          </a:p>
        </p:txBody>
      </p:sp>
      <p:pic>
        <p:nvPicPr>
          <p:cNvPr id="4" name="Picture 3" descr="maradona.jpg"/>
          <p:cNvPicPr>
            <a:picLocks noChangeAspect="1"/>
          </p:cNvPicPr>
          <p:nvPr/>
        </p:nvPicPr>
        <p:blipFill>
          <a:blip r:embed="rId2" cstate="print"/>
          <a:stretch>
            <a:fillRect/>
          </a:stretch>
        </p:blipFill>
        <p:spPr>
          <a:xfrm>
            <a:off x="4716016" y="1412776"/>
            <a:ext cx="1728192" cy="2160240"/>
          </a:xfrm>
          <a:prstGeom prst="rect">
            <a:avLst/>
          </a:prstGeom>
        </p:spPr>
      </p:pic>
      <p:pic>
        <p:nvPicPr>
          <p:cNvPr id="27652" name="Picture 4" descr="Image result for argentinski tango koraci"/>
          <p:cNvPicPr>
            <a:picLocks noChangeAspect="1" noChangeArrowheads="1"/>
          </p:cNvPicPr>
          <p:nvPr/>
        </p:nvPicPr>
        <p:blipFill>
          <a:blip r:embed="rId3" cstate="print"/>
          <a:srcRect/>
          <a:stretch>
            <a:fillRect/>
          </a:stretch>
        </p:blipFill>
        <p:spPr bwMode="auto">
          <a:xfrm>
            <a:off x="6876256" y="2924944"/>
            <a:ext cx="2160240" cy="3743401"/>
          </a:xfrm>
          <a:prstGeom prst="rect">
            <a:avLst/>
          </a:prstGeom>
          <a:noFill/>
        </p:spPr>
      </p:pic>
      <p:pic>
        <p:nvPicPr>
          <p:cNvPr id="6" name="Picture 5" descr="jose-de-san-martin-37154-1-402.jpg"/>
          <p:cNvPicPr>
            <a:picLocks noChangeAspect="1"/>
          </p:cNvPicPr>
          <p:nvPr/>
        </p:nvPicPr>
        <p:blipFill>
          <a:blip r:embed="rId4" cstate="print"/>
          <a:stretch>
            <a:fillRect/>
          </a:stretch>
        </p:blipFill>
        <p:spPr>
          <a:xfrm>
            <a:off x="755576" y="1700808"/>
            <a:ext cx="1656184" cy="1853952"/>
          </a:xfrm>
          <a:prstGeom prst="rect">
            <a:avLst/>
          </a:prstGeom>
        </p:spPr>
      </p:pic>
      <p:pic>
        <p:nvPicPr>
          <p:cNvPr id="7" name="Picture 8" descr="Image result for gabrijela sabatini"/>
          <p:cNvPicPr>
            <a:picLocks noChangeAspect="1" noChangeArrowheads="1"/>
          </p:cNvPicPr>
          <p:nvPr/>
        </p:nvPicPr>
        <p:blipFill>
          <a:blip r:embed="rId5" cstate="print"/>
          <a:srcRect/>
          <a:stretch>
            <a:fillRect/>
          </a:stretch>
        </p:blipFill>
        <p:spPr bwMode="auto">
          <a:xfrm>
            <a:off x="6948264" y="188640"/>
            <a:ext cx="2016224" cy="27809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1"/>
            <a:ext cx="8352928" cy="2308324"/>
          </a:xfrm>
          <a:prstGeom prst="rect">
            <a:avLst/>
          </a:prstGeom>
        </p:spPr>
        <p:txBody>
          <a:bodyPr wrap="square">
            <a:spAutoFit/>
          </a:bodyPr>
          <a:lstStyle/>
          <a:p>
            <a:r>
              <a:rPr lang="ru-RU" dirty="0" smtClean="0"/>
              <a:t>Службени језик који се користи у Аргентини је шпански, али већина Аргентинаца говори и друге језике као што су италијански, енглески, немачки, француски и разни аутохтони језици. Индијанске језике које говоре многи Аргентинци су Мапуче, Гуарани и Кечуа.</a:t>
            </a:r>
          </a:p>
          <a:p>
            <a:endParaRPr lang="ru-RU" dirty="0" smtClean="0"/>
          </a:p>
          <a:p>
            <a:r>
              <a:rPr lang="ru-RU" dirty="0" smtClean="0"/>
              <a:t>Шпански се користи као службени језик, пошто су Шпанци са собом донели језик кад су стигли и настанили се  у Аргентини. Међутим, шпански у Аргентини се током векова развио различито и звучи другачије од шпанског у Шпанији.</a:t>
            </a:r>
            <a:endParaRPr lang="ru-RU" dirty="0"/>
          </a:p>
        </p:txBody>
      </p:sp>
      <p:pic>
        <p:nvPicPr>
          <p:cNvPr id="29700" name="Picture 4" descr="Related image"/>
          <p:cNvPicPr>
            <a:picLocks noChangeAspect="1" noChangeArrowheads="1"/>
          </p:cNvPicPr>
          <p:nvPr/>
        </p:nvPicPr>
        <p:blipFill>
          <a:blip r:embed="rId2" cstate="print"/>
          <a:srcRect/>
          <a:stretch>
            <a:fillRect/>
          </a:stretch>
        </p:blipFill>
        <p:spPr bwMode="auto">
          <a:xfrm>
            <a:off x="4860032" y="2780928"/>
            <a:ext cx="2016224" cy="2952328"/>
          </a:xfrm>
          <a:prstGeom prst="rect">
            <a:avLst/>
          </a:prstGeom>
          <a:noFill/>
        </p:spPr>
      </p:pic>
      <p:pic>
        <p:nvPicPr>
          <p:cNvPr id="29702" name="Picture 6" descr="Image result for stanovnici argentine"/>
          <p:cNvPicPr>
            <a:picLocks noChangeAspect="1" noChangeArrowheads="1"/>
          </p:cNvPicPr>
          <p:nvPr/>
        </p:nvPicPr>
        <p:blipFill>
          <a:blip r:embed="rId3" cstate="print"/>
          <a:srcRect/>
          <a:stretch>
            <a:fillRect/>
          </a:stretch>
        </p:blipFill>
        <p:spPr bwMode="auto">
          <a:xfrm>
            <a:off x="6911752" y="2780928"/>
            <a:ext cx="2232248" cy="2952328"/>
          </a:xfrm>
          <a:prstGeom prst="rect">
            <a:avLst/>
          </a:prstGeom>
          <a:noFill/>
        </p:spPr>
      </p:pic>
      <p:pic>
        <p:nvPicPr>
          <p:cNvPr id="29704" name="Picture 8" descr="Image result for argentina"/>
          <p:cNvPicPr>
            <a:picLocks noChangeAspect="1" noChangeArrowheads="1"/>
          </p:cNvPicPr>
          <p:nvPr/>
        </p:nvPicPr>
        <p:blipFill>
          <a:blip r:embed="rId4" cstate="print"/>
          <a:srcRect/>
          <a:stretch>
            <a:fillRect/>
          </a:stretch>
        </p:blipFill>
        <p:spPr bwMode="auto">
          <a:xfrm>
            <a:off x="2483768" y="2636912"/>
            <a:ext cx="2304256" cy="3960440"/>
          </a:xfrm>
          <a:prstGeom prst="rect">
            <a:avLst/>
          </a:prstGeom>
          <a:noFill/>
        </p:spPr>
      </p:pic>
      <p:pic>
        <p:nvPicPr>
          <p:cNvPr id="29706" name="Picture 10" descr="Related image"/>
          <p:cNvPicPr>
            <a:picLocks noChangeAspect="1" noChangeArrowheads="1"/>
          </p:cNvPicPr>
          <p:nvPr/>
        </p:nvPicPr>
        <p:blipFill>
          <a:blip r:embed="rId5" cstate="print"/>
          <a:srcRect/>
          <a:stretch>
            <a:fillRect/>
          </a:stretch>
        </p:blipFill>
        <p:spPr bwMode="auto">
          <a:xfrm>
            <a:off x="179512" y="2708920"/>
            <a:ext cx="2376264" cy="3670649"/>
          </a:xfrm>
          <a:prstGeom prst="rect">
            <a:avLst/>
          </a:prstGeom>
          <a:noFill/>
        </p:spPr>
      </p:pic>
      <p:sp>
        <p:nvSpPr>
          <p:cNvPr id="8" name="TextBox 7"/>
          <p:cNvSpPr txBox="1"/>
          <p:nvPr/>
        </p:nvSpPr>
        <p:spPr>
          <a:xfrm>
            <a:off x="4860032" y="5661248"/>
            <a:ext cx="4283968" cy="1200329"/>
          </a:xfrm>
          <a:prstGeom prst="rect">
            <a:avLst/>
          </a:prstGeom>
          <a:noFill/>
        </p:spPr>
        <p:txBody>
          <a:bodyPr wrap="square" rtlCol="0">
            <a:spAutoFit/>
          </a:bodyPr>
          <a:lstStyle/>
          <a:p>
            <a:r>
              <a:rPr lang="sr-Cyrl-RS" dirty="0" smtClean="0"/>
              <a:t>Катедрала Ла Плата у главном граду,старосно-полна прамида,</a:t>
            </a:r>
          </a:p>
          <a:p>
            <a:r>
              <a:rPr lang="sr-Cyrl-RS" dirty="0" smtClean="0"/>
              <a:t>Евита и Хуан Перон,</a:t>
            </a:r>
          </a:p>
          <a:p>
            <a:r>
              <a:rPr lang="sr-Cyrl-RS" dirty="0" smtClean="0"/>
              <a:t>Становници са  севера Аргентине</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5"/>
            <a:ext cx="6840760" cy="5909310"/>
          </a:xfrm>
          <a:prstGeom prst="rect">
            <a:avLst/>
          </a:prstGeom>
        </p:spPr>
        <p:txBody>
          <a:bodyPr wrap="square">
            <a:spAutoFit/>
          </a:bodyPr>
          <a:lstStyle/>
          <a:p>
            <a:r>
              <a:rPr lang="ru-RU" dirty="0" smtClean="0"/>
              <a:t>Типична аргентинска </a:t>
            </a:r>
            <a:r>
              <a:rPr lang="ru-RU" b="1" dirty="0" smtClean="0"/>
              <a:t>храна</a:t>
            </a:r>
            <a:r>
              <a:rPr lang="ru-RU" dirty="0" smtClean="0"/>
              <a:t> састоји се од пуно меса. Аргентинска говедина је позната широм света због пуне ароме . Ручак је заправо највећи оброк целог дана. Аргентински народ воли своје "асадо" где је храна обично припремљена на роштиљу или преко отворене ватре као део роштиља</a:t>
            </a:r>
          </a:p>
          <a:p>
            <a:endParaRPr lang="ru-RU" dirty="0" smtClean="0"/>
          </a:p>
          <a:p>
            <a:r>
              <a:rPr lang="ru-RU" b="1" dirty="0" smtClean="0"/>
              <a:t>Асадо: </a:t>
            </a:r>
            <a:r>
              <a:rPr lang="ru-RU" dirty="0" smtClean="0"/>
              <a:t>храна припремљена на роштиљу или преко отворене ватре као део роштиља .За а саду се обично припрема  говедина, свињска ребра и кобасице или јагње.</a:t>
            </a:r>
          </a:p>
          <a:p>
            <a:r>
              <a:rPr lang="ru-RU" b="1" dirty="0" smtClean="0"/>
              <a:t>Мате чај</a:t>
            </a:r>
            <a:r>
              <a:rPr lang="ru-RU" dirty="0" smtClean="0"/>
              <a:t>: Направљен од 'јерба мате' који је биљка, а затим се пере кроз сламу, која се зове 'бомбилла'.</a:t>
            </a:r>
          </a:p>
          <a:p>
            <a:r>
              <a:rPr lang="ru-RU" b="1" dirty="0" smtClean="0"/>
              <a:t>Дулче де Лече</a:t>
            </a:r>
            <a:r>
              <a:rPr lang="ru-RU" dirty="0" smtClean="0"/>
              <a:t>: буквално значи слатко од млека и то је оно што је, такође, називано "млечно бомбоне" на енглеском. Деликатесна "дулче де лече«или домаћи карамел крем је направљена са овим слатким кремастим сирупом. У Аргентини се "дулче де лече" производи са млеком, шећером и мало ванилом.</a:t>
            </a:r>
          </a:p>
          <a:p>
            <a:r>
              <a:rPr lang="ru-RU" b="1" dirty="0" smtClean="0"/>
              <a:t>Емпанаде</a:t>
            </a:r>
            <a:r>
              <a:rPr lang="ru-RU" dirty="0" smtClean="0"/>
              <a:t>: прже</a:t>
            </a:r>
            <a:r>
              <a:rPr lang="sr-Latn-RS" dirty="0" smtClean="0"/>
              <a:t>na</a:t>
            </a:r>
            <a:r>
              <a:rPr lang="ru-RU" dirty="0" smtClean="0"/>
              <a:t> или печен</a:t>
            </a:r>
            <a:r>
              <a:rPr lang="sr-Latn-RS" dirty="0" smtClean="0"/>
              <a:t>a</a:t>
            </a:r>
            <a:r>
              <a:rPr lang="ru-RU" dirty="0" smtClean="0"/>
              <a:t> пуњена пецива са сланим (сир, или млевена пилетина или говеђе месо) или слатким пуњењем (на пример, дулче де лече или слатка кромпирова паста)</a:t>
            </a:r>
          </a:p>
          <a:p>
            <a:r>
              <a:rPr lang="ru-RU" b="1" dirty="0" smtClean="0"/>
              <a:t>Карбонада</a:t>
            </a:r>
            <a:r>
              <a:rPr lang="ru-RU" dirty="0" smtClean="0"/>
              <a:t>: говедина печена у рерни која се често служи са сосом од бундеве.</a:t>
            </a:r>
            <a:endParaRPr lang="en-US" dirty="0"/>
          </a:p>
        </p:txBody>
      </p:sp>
      <p:pic>
        <p:nvPicPr>
          <p:cNvPr id="28674" name="Picture 2" descr="https://www.kids-world-travel-guide.com/images/175xNxargentina_empanadas_shutterstock_191419163.jpeg.pagespeed.ic.Wrxv2WO2-4.jpg"/>
          <p:cNvPicPr>
            <a:picLocks noChangeAspect="1" noChangeArrowheads="1"/>
          </p:cNvPicPr>
          <p:nvPr/>
        </p:nvPicPr>
        <p:blipFill>
          <a:blip r:embed="rId2" cstate="print"/>
          <a:srcRect/>
          <a:stretch>
            <a:fillRect/>
          </a:stretch>
        </p:blipFill>
        <p:spPr bwMode="auto">
          <a:xfrm>
            <a:off x="7236296" y="476672"/>
            <a:ext cx="1666875" cy="3024336"/>
          </a:xfrm>
          <a:prstGeom prst="rect">
            <a:avLst/>
          </a:prstGeom>
          <a:noFill/>
        </p:spPr>
      </p:pic>
      <p:sp>
        <p:nvSpPr>
          <p:cNvPr id="4" name="TextBox 3"/>
          <p:cNvSpPr txBox="1"/>
          <p:nvPr/>
        </p:nvSpPr>
        <p:spPr>
          <a:xfrm>
            <a:off x="7524328" y="3717032"/>
            <a:ext cx="1368152" cy="369332"/>
          </a:xfrm>
          <a:prstGeom prst="rect">
            <a:avLst/>
          </a:prstGeom>
          <a:noFill/>
        </p:spPr>
        <p:txBody>
          <a:bodyPr wrap="square" rtlCol="0">
            <a:spAutoFit/>
          </a:bodyPr>
          <a:lstStyle/>
          <a:p>
            <a:r>
              <a:rPr lang="sr-Cyrl-RS" dirty="0" smtClean="0"/>
              <a:t>Емпанаде</a:t>
            </a:r>
            <a:endParaRPr lang="en-US" dirty="0"/>
          </a:p>
        </p:txBody>
      </p:sp>
      <p:pic>
        <p:nvPicPr>
          <p:cNvPr id="5" name="Picture 2" descr="Image result for stanovnici argentine"/>
          <p:cNvPicPr>
            <a:picLocks noChangeAspect="1" noChangeArrowheads="1"/>
          </p:cNvPicPr>
          <p:nvPr/>
        </p:nvPicPr>
        <p:blipFill>
          <a:blip r:embed="rId3" cstate="print"/>
          <a:srcRect/>
          <a:stretch>
            <a:fillRect/>
          </a:stretch>
        </p:blipFill>
        <p:spPr bwMode="auto">
          <a:xfrm>
            <a:off x="7308304" y="4149080"/>
            <a:ext cx="1728192" cy="24208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274638"/>
            <a:ext cx="3610744" cy="1143000"/>
          </a:xfrm>
        </p:spPr>
        <p:txBody>
          <a:bodyPr>
            <a:normAutofit fontScale="90000"/>
          </a:bodyPr>
          <a:lstStyle/>
          <a:p>
            <a:r>
              <a:rPr lang="sr-Cyrl-RS" dirty="0" smtClean="0"/>
              <a:t>Чињенице о Аргентини</a:t>
            </a:r>
            <a:endParaRPr lang="en-US" dirty="0"/>
          </a:p>
        </p:txBody>
      </p:sp>
      <p:sp>
        <p:nvSpPr>
          <p:cNvPr id="6" name="Rectangle 5"/>
          <p:cNvSpPr/>
          <p:nvPr/>
        </p:nvSpPr>
        <p:spPr>
          <a:xfrm>
            <a:off x="179512" y="2276873"/>
            <a:ext cx="8856984" cy="4524315"/>
          </a:xfrm>
          <a:prstGeom prst="rect">
            <a:avLst/>
          </a:prstGeom>
        </p:spPr>
        <p:txBody>
          <a:bodyPr wrap="square">
            <a:spAutoFit/>
          </a:bodyPr>
          <a:lstStyle/>
          <a:p>
            <a:r>
              <a:rPr lang="ru-RU" dirty="0" smtClean="0"/>
              <a:t>Становништво: 43,9 милиона људи живи у Аргентини (2016)</a:t>
            </a:r>
          </a:p>
          <a:p>
            <a:r>
              <a:rPr lang="ru-RU" dirty="0" smtClean="0"/>
              <a:t>Главни град: Буенос Аирес има око 3 милиона становника ( уже градско подручје)</a:t>
            </a:r>
          </a:p>
          <a:p>
            <a:r>
              <a:rPr lang="ru-RU" dirty="0" smtClean="0"/>
              <a:t>Име: Аргентина</a:t>
            </a:r>
          </a:p>
          <a:p>
            <a:r>
              <a:rPr lang="ru-RU" dirty="0" smtClean="0"/>
              <a:t>Влада: Демократија, Република</a:t>
            </a:r>
          </a:p>
          <a:p>
            <a:r>
              <a:rPr lang="ru-RU" dirty="0" smtClean="0"/>
              <a:t>Језик: шпански, италијански, енглески, немачки, француски и други</a:t>
            </a:r>
          </a:p>
          <a:p>
            <a:r>
              <a:rPr lang="ru-RU" dirty="0" smtClean="0"/>
              <a:t>Писменост: 98% може читати и писати</a:t>
            </a:r>
          </a:p>
          <a:p>
            <a:r>
              <a:rPr lang="ru-RU" dirty="0" smtClean="0"/>
              <a:t>Религија: углавном хришћани (римокатолици 92%)</a:t>
            </a:r>
          </a:p>
          <a:p>
            <a:r>
              <a:rPr lang="ru-RU" dirty="0" smtClean="0"/>
              <a:t>Валута: 1 Аргентински пе</a:t>
            </a:r>
            <a:r>
              <a:rPr lang="sr-Cyrl-RS" dirty="0"/>
              <a:t>з</a:t>
            </a:r>
            <a:r>
              <a:rPr lang="ru-RU" dirty="0" smtClean="0"/>
              <a:t>ос = 100 центавос</a:t>
            </a:r>
          </a:p>
          <a:p>
            <a:r>
              <a:rPr lang="ru-RU" dirty="0" smtClean="0"/>
              <a:t>Историја: шпански истраживач Хуан Диаз посетио подручје које се сада зове Аргентина и освојио га за шпанску круну. Године 1535. Буенос Аирес основао је Педро де Мендоза. Тек 1816. године Аргентина је стекла независност од Шпаније. Затим је 1880. Буенос Аирес постао главни град Аргентине. У наредних педесет година од 1880. године Аргентина је била једна од најбогатијих нација. 1982. Аргентина је кратко ратовала са Британијом како би покушала да добије Фалкландска острва, али то није успело Аргентинцима.</a:t>
            </a:r>
          </a:p>
          <a:p>
            <a:r>
              <a:rPr lang="ru-RU" dirty="0" smtClean="0"/>
              <a:t>Застава: плава и бела, са жутим сунцем на белој траци</a:t>
            </a:r>
            <a:endParaRPr lang="en-US" dirty="0"/>
          </a:p>
        </p:txBody>
      </p:sp>
      <p:pic>
        <p:nvPicPr>
          <p:cNvPr id="7" name="Picture 5" descr="The flag of Argentina"/>
          <p:cNvPicPr>
            <a:picLocks noChangeAspect="1" noChangeArrowheads="1"/>
          </p:cNvPicPr>
          <p:nvPr/>
        </p:nvPicPr>
        <p:blipFill>
          <a:blip r:embed="rId3" cstate="print"/>
          <a:srcRect/>
          <a:stretch>
            <a:fillRect/>
          </a:stretch>
        </p:blipFill>
        <p:spPr bwMode="auto">
          <a:xfrm>
            <a:off x="179513" y="188640"/>
            <a:ext cx="3168352" cy="2012455"/>
          </a:xfrm>
          <a:prstGeom prst="rect">
            <a:avLst/>
          </a:prstGeom>
          <a:noFill/>
        </p:spPr>
      </p:pic>
      <p:pic>
        <p:nvPicPr>
          <p:cNvPr id="8" name="Picture 7" descr="Coat of arms of NeuquÃ©n"/>
          <p:cNvPicPr>
            <a:picLocks noChangeAspect="1" noChangeArrowheads="1"/>
          </p:cNvPicPr>
          <p:nvPr/>
        </p:nvPicPr>
        <p:blipFill>
          <a:blip r:embed="rId4" cstate="print"/>
          <a:srcRect/>
          <a:stretch>
            <a:fillRect/>
          </a:stretch>
        </p:blipFill>
        <p:spPr bwMode="auto">
          <a:xfrm>
            <a:off x="3707904" y="332656"/>
            <a:ext cx="1728192" cy="19442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116632"/>
            <a:ext cx="5472608" cy="720080"/>
          </a:xfrm>
        </p:spPr>
        <p:txBody>
          <a:bodyPr>
            <a:normAutofit fontScale="90000"/>
          </a:bodyPr>
          <a:lstStyle/>
          <a:p>
            <a:r>
              <a:rPr lang="sr-Cyrl-RS" dirty="0" smtClean="0"/>
              <a:t>Положај и границе</a:t>
            </a:r>
            <a:endParaRPr lang="en-US" dirty="0"/>
          </a:p>
        </p:txBody>
      </p:sp>
      <p:pic>
        <p:nvPicPr>
          <p:cNvPr id="1026" name="Picture 2" descr="Argentina map"/>
          <p:cNvPicPr>
            <a:picLocks noChangeAspect="1" noChangeArrowheads="1"/>
          </p:cNvPicPr>
          <p:nvPr/>
        </p:nvPicPr>
        <p:blipFill>
          <a:blip r:embed="rId2" cstate="print"/>
          <a:srcRect/>
          <a:stretch>
            <a:fillRect/>
          </a:stretch>
        </p:blipFill>
        <p:spPr bwMode="auto">
          <a:xfrm>
            <a:off x="323528" y="0"/>
            <a:ext cx="2808312" cy="4293096"/>
          </a:xfrm>
          <a:prstGeom prst="rect">
            <a:avLst/>
          </a:prstGeom>
          <a:noFill/>
        </p:spPr>
      </p:pic>
      <p:sp>
        <p:nvSpPr>
          <p:cNvPr id="4" name="Rectangle 3"/>
          <p:cNvSpPr/>
          <p:nvPr/>
        </p:nvSpPr>
        <p:spPr>
          <a:xfrm>
            <a:off x="3491880" y="692696"/>
            <a:ext cx="5184576" cy="2585323"/>
          </a:xfrm>
          <a:prstGeom prst="rect">
            <a:avLst/>
          </a:prstGeom>
        </p:spPr>
        <p:txBody>
          <a:bodyPr wrap="square">
            <a:spAutoFit/>
          </a:bodyPr>
          <a:lstStyle/>
          <a:p>
            <a:r>
              <a:rPr lang="ru-RU" dirty="0" smtClean="0"/>
              <a:t>Аргентина је на јужноамеричком континенту  и има границу са Боливијом, Бразилом, Чилеом, Парагвајом и Уругвајем. Лет у Буенос Аирес из Лондона траје око 14 сати и траје око 11 сати из Њујорка. На истоку Аргентине је Атлантски океан, а на североистоку је и граница са Уругвајем. На западу су Анди који чине природну границу са Чилеом. На северу, Аргентина граничи са Боливијом, Парагвајом и Бразилом.</a:t>
            </a:r>
            <a:endParaRPr lang="en-US" dirty="0"/>
          </a:p>
        </p:txBody>
      </p:sp>
      <p:sp>
        <p:nvSpPr>
          <p:cNvPr id="5" name="Rectangle 4"/>
          <p:cNvSpPr/>
          <p:nvPr/>
        </p:nvSpPr>
        <p:spPr>
          <a:xfrm>
            <a:off x="107504" y="4365104"/>
            <a:ext cx="4176464" cy="2308324"/>
          </a:xfrm>
          <a:prstGeom prst="rect">
            <a:avLst/>
          </a:prstGeom>
        </p:spPr>
        <p:txBody>
          <a:bodyPr wrap="square">
            <a:spAutoFit/>
          </a:bodyPr>
          <a:lstStyle/>
          <a:p>
            <a:r>
              <a:rPr lang="ru-RU" dirty="0" smtClean="0"/>
              <a:t> У централној и северној Аргентини налази се  </a:t>
            </a:r>
            <a:r>
              <a:rPr lang="ru-RU" b="1" dirty="0" smtClean="0"/>
              <a:t>пампа</a:t>
            </a:r>
            <a:r>
              <a:rPr lang="ru-RU" dirty="0" smtClean="0"/>
              <a:t>, која је плодно пашњачко земљиште. Пампа у Аргентини углавном су само равне плодне равнице у којима говеда  и овце пасу у великом броју. Реч "пампас" је реч из језика Куечуа Индијанаца и значи "равна површина".</a:t>
            </a:r>
            <a:endParaRPr lang="en-US" dirty="0"/>
          </a:p>
        </p:txBody>
      </p:sp>
      <p:pic>
        <p:nvPicPr>
          <p:cNvPr id="1028" name="Picture 4" descr="https://www.kids-world-travel-guide.com/images/xargentina_pampas.jpg.pagespeed.ic.qiLpGoNnzX.jpg"/>
          <p:cNvPicPr>
            <a:picLocks noChangeAspect="1" noChangeArrowheads="1"/>
          </p:cNvPicPr>
          <p:nvPr/>
        </p:nvPicPr>
        <p:blipFill>
          <a:blip r:embed="rId3" cstate="print"/>
          <a:srcRect/>
          <a:stretch>
            <a:fillRect/>
          </a:stretch>
        </p:blipFill>
        <p:spPr bwMode="auto">
          <a:xfrm>
            <a:off x="4211960" y="3284984"/>
            <a:ext cx="4762500" cy="3449191"/>
          </a:xfrm>
          <a:prstGeom prst="rect">
            <a:avLst/>
          </a:prstGeom>
          <a:noFill/>
        </p:spPr>
      </p:pic>
      <p:sp>
        <p:nvSpPr>
          <p:cNvPr id="7" name="TextBox 6"/>
          <p:cNvSpPr txBox="1"/>
          <p:nvPr/>
        </p:nvSpPr>
        <p:spPr>
          <a:xfrm>
            <a:off x="3203848" y="3573016"/>
            <a:ext cx="1440160" cy="369332"/>
          </a:xfrm>
          <a:prstGeom prst="rect">
            <a:avLst/>
          </a:prstGeom>
          <a:noFill/>
        </p:spPr>
        <p:txBody>
          <a:bodyPr wrap="square" rtlCol="0">
            <a:spAutoFit/>
          </a:bodyPr>
          <a:lstStyle/>
          <a:p>
            <a:r>
              <a:rPr lang="sr-Cyrl-RS" b="1" dirty="0" smtClean="0"/>
              <a:t>Регије</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87344"/>
            <a:ext cx="1126469" cy="369332"/>
          </a:xfrm>
          <a:prstGeom prst="rect">
            <a:avLst/>
          </a:prstGeom>
          <a:noFill/>
        </p:spPr>
        <p:txBody>
          <a:bodyPr wrap="square" rtlCol="0">
            <a:spAutoFit/>
          </a:bodyPr>
          <a:lstStyle/>
          <a:p>
            <a:r>
              <a:rPr lang="sr-Cyrl-RS" dirty="0" smtClean="0"/>
              <a:t>Анди</a:t>
            </a:r>
            <a:endParaRPr lang="en-US" dirty="0"/>
          </a:p>
        </p:txBody>
      </p:sp>
      <p:pic>
        <p:nvPicPr>
          <p:cNvPr id="34820" name="Picture 4" descr="Related image"/>
          <p:cNvPicPr>
            <a:picLocks noChangeAspect="1" noChangeArrowheads="1"/>
          </p:cNvPicPr>
          <p:nvPr/>
        </p:nvPicPr>
        <p:blipFill>
          <a:blip r:embed="rId2" cstate="print"/>
          <a:srcRect/>
          <a:stretch>
            <a:fillRect/>
          </a:stretch>
        </p:blipFill>
        <p:spPr bwMode="auto">
          <a:xfrm>
            <a:off x="1331640" y="404664"/>
            <a:ext cx="6912768" cy="6192688"/>
          </a:xfrm>
          <a:prstGeom prst="rect">
            <a:avLst/>
          </a:prstGeom>
          <a:noFill/>
        </p:spPr>
      </p:pic>
      <p:cxnSp>
        <p:nvCxnSpPr>
          <p:cNvPr id="6" name="Straight Arrow Connector 5"/>
          <p:cNvCxnSpPr/>
          <p:nvPr/>
        </p:nvCxnSpPr>
        <p:spPr>
          <a:xfrm>
            <a:off x="683568" y="1628800"/>
            <a:ext cx="2677125" cy="1052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68344" y="2564904"/>
            <a:ext cx="1475656" cy="369332"/>
          </a:xfrm>
          <a:prstGeom prst="rect">
            <a:avLst/>
          </a:prstGeom>
          <a:noFill/>
        </p:spPr>
        <p:txBody>
          <a:bodyPr wrap="square" rtlCol="0">
            <a:spAutoFit/>
          </a:bodyPr>
          <a:lstStyle/>
          <a:p>
            <a:r>
              <a:rPr lang="sr-Cyrl-RS" dirty="0"/>
              <a:t>М</a:t>
            </a:r>
            <a:r>
              <a:rPr lang="sr-Cyrl-RS" dirty="0" smtClean="0"/>
              <a:t>еђуречје</a:t>
            </a:r>
            <a:endParaRPr lang="en-US" dirty="0"/>
          </a:p>
        </p:txBody>
      </p:sp>
      <p:cxnSp>
        <p:nvCxnSpPr>
          <p:cNvPr id="9" name="Straight Arrow Connector 8"/>
          <p:cNvCxnSpPr/>
          <p:nvPr/>
        </p:nvCxnSpPr>
        <p:spPr>
          <a:xfrm flipH="1" flipV="1">
            <a:off x="5436096" y="2060848"/>
            <a:ext cx="27363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512" y="332656"/>
            <a:ext cx="1008112" cy="646331"/>
          </a:xfrm>
          <a:prstGeom prst="rect">
            <a:avLst/>
          </a:prstGeom>
          <a:noFill/>
        </p:spPr>
        <p:txBody>
          <a:bodyPr wrap="square" rtlCol="0">
            <a:spAutoFit/>
          </a:bodyPr>
          <a:lstStyle/>
          <a:p>
            <a:r>
              <a:rPr lang="sr-Cyrl-RS" dirty="0" smtClean="0"/>
              <a:t>Гран Чако</a:t>
            </a:r>
            <a:endParaRPr lang="en-US" dirty="0"/>
          </a:p>
        </p:txBody>
      </p:sp>
      <p:cxnSp>
        <p:nvCxnSpPr>
          <p:cNvPr id="12" name="Straight Arrow Connector 11"/>
          <p:cNvCxnSpPr/>
          <p:nvPr/>
        </p:nvCxnSpPr>
        <p:spPr>
          <a:xfrm>
            <a:off x="827584" y="764704"/>
            <a:ext cx="403244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3140968"/>
            <a:ext cx="1152128" cy="369332"/>
          </a:xfrm>
          <a:prstGeom prst="rect">
            <a:avLst/>
          </a:prstGeom>
          <a:noFill/>
        </p:spPr>
        <p:txBody>
          <a:bodyPr wrap="square" rtlCol="0">
            <a:spAutoFit/>
          </a:bodyPr>
          <a:lstStyle/>
          <a:p>
            <a:r>
              <a:rPr lang="sr-Cyrl-RS" dirty="0" smtClean="0"/>
              <a:t>Пампаси</a:t>
            </a:r>
            <a:endParaRPr lang="en-US" dirty="0"/>
          </a:p>
        </p:txBody>
      </p:sp>
      <p:cxnSp>
        <p:nvCxnSpPr>
          <p:cNvPr id="15" name="Straight Arrow Connector 14"/>
          <p:cNvCxnSpPr/>
          <p:nvPr/>
        </p:nvCxnSpPr>
        <p:spPr>
          <a:xfrm flipV="1">
            <a:off x="1043608" y="3140968"/>
            <a:ext cx="29523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504" y="5373216"/>
            <a:ext cx="1440160" cy="369332"/>
          </a:xfrm>
          <a:prstGeom prst="rect">
            <a:avLst/>
          </a:prstGeom>
          <a:noFill/>
        </p:spPr>
        <p:txBody>
          <a:bodyPr wrap="square" rtlCol="0">
            <a:spAutoFit/>
          </a:bodyPr>
          <a:lstStyle/>
          <a:p>
            <a:r>
              <a:rPr lang="sr-Cyrl-RS" dirty="0" smtClean="0"/>
              <a:t>Патагонија</a:t>
            </a:r>
            <a:endParaRPr lang="en-US" dirty="0"/>
          </a:p>
        </p:txBody>
      </p:sp>
      <p:cxnSp>
        <p:nvCxnSpPr>
          <p:cNvPr id="18" name="Straight Arrow Connector 17"/>
          <p:cNvCxnSpPr/>
          <p:nvPr/>
        </p:nvCxnSpPr>
        <p:spPr>
          <a:xfrm flipV="1">
            <a:off x="1259632" y="4941168"/>
            <a:ext cx="23042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47664" y="0"/>
            <a:ext cx="6696744" cy="461665"/>
          </a:xfrm>
          <a:prstGeom prst="rect">
            <a:avLst/>
          </a:prstGeom>
        </p:spPr>
        <p:txBody>
          <a:bodyPr wrap="square">
            <a:spAutoFit/>
          </a:bodyPr>
          <a:lstStyle/>
          <a:p>
            <a:pPr algn="ctr"/>
            <a:r>
              <a:rPr lang="sr-Cyrl-RS" sz="2400" b="1" dirty="0" smtClean="0"/>
              <a:t>Регоналне целине Аргентине</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Регоналне целине Аргентине</a:t>
            </a:r>
            <a:endParaRPr lang="en-US" dirty="0"/>
          </a:p>
        </p:txBody>
      </p:sp>
      <p:sp>
        <p:nvSpPr>
          <p:cNvPr id="3" name="Rectangle 2"/>
          <p:cNvSpPr/>
          <p:nvPr/>
        </p:nvSpPr>
        <p:spPr>
          <a:xfrm>
            <a:off x="251520" y="1305342"/>
            <a:ext cx="4752528" cy="4524315"/>
          </a:xfrm>
          <a:prstGeom prst="rect">
            <a:avLst/>
          </a:prstGeom>
        </p:spPr>
        <p:txBody>
          <a:bodyPr wrap="square">
            <a:spAutoFit/>
          </a:bodyPr>
          <a:lstStyle/>
          <a:p>
            <a:r>
              <a:rPr lang="sr-Cyrl-RS" dirty="0" smtClean="0"/>
              <a:t>На југу су </a:t>
            </a:r>
            <a:r>
              <a:rPr lang="sr-Cyrl-RS" b="1" dirty="0" smtClean="0"/>
              <a:t>Огњена Земља и Патагонија </a:t>
            </a:r>
            <a:r>
              <a:rPr lang="sr-Cyrl-RS" dirty="0" smtClean="0"/>
              <a:t>са веома хладном климом. Огњена Земља је група острва на југу Аргентине. Огњена Земља има високе планине, али врло хладно време, пошто је прилично близу Антарктика. Огњена Земља је подељена између Чилеа и Аргентине. Највеће острво Огњене Земље је Велико острво, који је и највеће острво у Јужној Америци.</a:t>
            </a:r>
          </a:p>
          <a:p>
            <a:endParaRPr lang="sr-Cyrl-RS" dirty="0" smtClean="0"/>
          </a:p>
          <a:p>
            <a:endParaRPr lang="sr-Cyrl-RS" dirty="0" smtClean="0"/>
          </a:p>
          <a:p>
            <a:r>
              <a:rPr lang="sr-Cyrl-RS" b="1" dirty="0" smtClean="0"/>
              <a:t>Патагонија</a:t>
            </a:r>
            <a:r>
              <a:rPr lang="sr-Cyrl-RS" dirty="0" smtClean="0"/>
              <a:t> се налази северно од Огњене земље и састоји се од суве вегетације пампаса и такође има високе планине и огромне глечере као што је светски познати леденик Перито Морено.</a:t>
            </a:r>
            <a:endParaRPr lang="sr-Cyrl-RS" dirty="0"/>
          </a:p>
        </p:txBody>
      </p:sp>
      <p:pic>
        <p:nvPicPr>
          <p:cNvPr id="22530" name="Picture 2" descr="https://www.kids-world-travel-guide.com/images/xargentina_peritomoreno_shutterstock_111247067.jpeg.pagespeed.ic.S7I7mu13C4.jpg"/>
          <p:cNvPicPr>
            <a:picLocks noChangeAspect="1" noChangeArrowheads="1"/>
          </p:cNvPicPr>
          <p:nvPr/>
        </p:nvPicPr>
        <p:blipFill>
          <a:blip r:embed="rId2" cstate="print"/>
          <a:srcRect/>
          <a:stretch>
            <a:fillRect/>
          </a:stretch>
        </p:blipFill>
        <p:spPr bwMode="auto">
          <a:xfrm>
            <a:off x="5004048" y="1556792"/>
            <a:ext cx="3384376" cy="43204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251520" y="2413338"/>
            <a:ext cx="5040560" cy="1754326"/>
          </a:xfrm>
          <a:prstGeom prst="rect">
            <a:avLst/>
          </a:prstGeom>
        </p:spPr>
        <p:txBody>
          <a:bodyPr wrap="square">
            <a:spAutoFit/>
          </a:bodyPr>
          <a:lstStyle/>
          <a:p>
            <a:r>
              <a:rPr lang="ru-RU" b="1" dirty="0" smtClean="0"/>
              <a:t>Анди</a:t>
            </a:r>
            <a:r>
              <a:rPr lang="ru-RU" dirty="0" smtClean="0"/>
              <a:t> су огроман планински ланац, најдужи на свету, који такође означава природну границу између Чилеа и Аргентине. Аконкагва  је планина висине око 6.960 м . Аконкагва је највиша планина у Јужној Америци и део је аргентинских Анда.</a:t>
            </a:r>
            <a:endParaRPr lang="en-US" dirty="0"/>
          </a:p>
        </p:txBody>
      </p:sp>
      <p:pic>
        <p:nvPicPr>
          <p:cNvPr id="4" name="Picture 2" descr="https://www.kids-world-travel-guide.com/images/xargentina_lama_ssk.jpg.pagespeed.ic.T43RPtSl_R.jpg"/>
          <p:cNvPicPr>
            <a:picLocks noChangeAspect="1" noChangeArrowheads="1"/>
          </p:cNvPicPr>
          <p:nvPr/>
        </p:nvPicPr>
        <p:blipFill>
          <a:blip r:embed="rId2" cstate="print"/>
          <a:srcRect/>
          <a:stretch>
            <a:fillRect/>
          </a:stretch>
        </p:blipFill>
        <p:spPr bwMode="auto">
          <a:xfrm>
            <a:off x="179512" y="116632"/>
            <a:ext cx="4762500" cy="2065363"/>
          </a:xfrm>
          <a:prstGeom prst="rect">
            <a:avLst/>
          </a:prstGeom>
          <a:noFill/>
        </p:spPr>
      </p:pic>
      <p:sp>
        <p:nvSpPr>
          <p:cNvPr id="5" name="Rectangle 4"/>
          <p:cNvSpPr/>
          <p:nvPr/>
        </p:nvSpPr>
        <p:spPr>
          <a:xfrm>
            <a:off x="323528" y="4149080"/>
            <a:ext cx="4464496" cy="1477328"/>
          </a:xfrm>
          <a:prstGeom prst="rect">
            <a:avLst/>
          </a:prstGeom>
        </p:spPr>
        <p:txBody>
          <a:bodyPr wrap="square">
            <a:spAutoFit/>
          </a:bodyPr>
          <a:lstStyle/>
          <a:p>
            <a:r>
              <a:rPr lang="ru-RU" dirty="0" smtClean="0"/>
              <a:t>Аргентинске Андске планине: место за кретање на отвореном ако желите скијати, шетати, пењати се. Уживаћете у многим активностима на отвореном у Аргентинским Андама</a:t>
            </a:r>
            <a:endParaRPr lang="en-US" dirty="0"/>
          </a:p>
        </p:txBody>
      </p:sp>
      <p:pic>
        <p:nvPicPr>
          <p:cNvPr id="21506" name="Picture 2" descr="Related image"/>
          <p:cNvPicPr>
            <a:picLocks noChangeAspect="1" noChangeArrowheads="1"/>
          </p:cNvPicPr>
          <p:nvPr/>
        </p:nvPicPr>
        <p:blipFill>
          <a:blip r:embed="rId3" cstate="print"/>
          <a:srcRect/>
          <a:stretch>
            <a:fillRect/>
          </a:stretch>
        </p:blipFill>
        <p:spPr bwMode="auto">
          <a:xfrm>
            <a:off x="5148064" y="116632"/>
            <a:ext cx="3744416" cy="58326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ru-RU" dirty="0" smtClean="0"/>
              <a:t>Гран Чако и Међуречје</a:t>
            </a:r>
            <a:endParaRPr lang="ru-RU" dirty="0"/>
          </a:p>
        </p:txBody>
      </p:sp>
      <p:pic>
        <p:nvPicPr>
          <p:cNvPr id="35842" name="Picture 2" descr="https://upload.wikimedia.org/wikipedia/commons/thumb/c/c6/ParaguayChaco_Clearings_for_cattle_grazing.jpg/200px-ParaguayChaco_Clearings_for_cattle_grazing.jpg"/>
          <p:cNvPicPr>
            <a:picLocks noChangeAspect="1" noChangeArrowheads="1"/>
          </p:cNvPicPr>
          <p:nvPr/>
        </p:nvPicPr>
        <p:blipFill>
          <a:blip r:embed="rId2" cstate="print"/>
          <a:srcRect/>
          <a:stretch>
            <a:fillRect/>
          </a:stretch>
        </p:blipFill>
        <p:spPr bwMode="auto">
          <a:xfrm>
            <a:off x="179512" y="908720"/>
            <a:ext cx="2808312" cy="2148830"/>
          </a:xfrm>
          <a:prstGeom prst="rect">
            <a:avLst/>
          </a:prstGeom>
          <a:noFill/>
        </p:spPr>
      </p:pic>
      <p:pic>
        <p:nvPicPr>
          <p:cNvPr id="35844" name="Picture 4" descr="https://upload.wikimedia.org/wikipedia/commons/thumb/4/45/Chaco_Paraguay%2Ccattle_ranch%2C_Presidente_Hayes_Province.JPG/200px-Chaco_Paraguay%2Ccattle_ranch%2C_Presidente_Hayes_Province.JPG"/>
          <p:cNvPicPr>
            <a:picLocks noChangeAspect="1" noChangeArrowheads="1"/>
          </p:cNvPicPr>
          <p:nvPr/>
        </p:nvPicPr>
        <p:blipFill>
          <a:blip r:embed="rId3" cstate="print"/>
          <a:srcRect/>
          <a:stretch>
            <a:fillRect/>
          </a:stretch>
        </p:blipFill>
        <p:spPr bwMode="auto">
          <a:xfrm>
            <a:off x="251520" y="3140968"/>
            <a:ext cx="2736304" cy="1860798"/>
          </a:xfrm>
          <a:prstGeom prst="rect">
            <a:avLst/>
          </a:prstGeom>
          <a:noFill/>
        </p:spPr>
      </p:pic>
      <p:sp>
        <p:nvSpPr>
          <p:cNvPr id="6" name="TextBox 5"/>
          <p:cNvSpPr txBox="1"/>
          <p:nvPr/>
        </p:nvSpPr>
        <p:spPr>
          <a:xfrm>
            <a:off x="251520" y="5013176"/>
            <a:ext cx="4536504" cy="1754326"/>
          </a:xfrm>
          <a:prstGeom prst="rect">
            <a:avLst/>
          </a:prstGeom>
          <a:noFill/>
        </p:spPr>
        <p:txBody>
          <a:bodyPr wrap="square" rtlCol="0">
            <a:spAutoFit/>
          </a:bodyPr>
          <a:lstStyle/>
          <a:p>
            <a:r>
              <a:rPr lang="sr-Cyrl-RS" dirty="0" smtClean="0"/>
              <a:t>ГранЧако,на кечуа језику Земља лова,равница у Парагвају и Аргентини.Сувља,саванска клима,сточарство значајније.Познат по кебрачо дрвету из којег се добија танин.Гаји се памук,сирак,кукуруз.</a:t>
            </a:r>
            <a:endParaRPr lang="en-US" dirty="0"/>
          </a:p>
        </p:txBody>
      </p:sp>
      <p:pic>
        <p:nvPicPr>
          <p:cNvPr id="35846" name="Picture 6" descr="https://upload.wikimedia.org/wikipedia/commons/thumb/f/fd/Mesopotamia_argentina.svg/465px-Mesopotamia_argentina.svg.png"/>
          <p:cNvPicPr>
            <a:picLocks noChangeAspect="1" noChangeArrowheads="1"/>
          </p:cNvPicPr>
          <p:nvPr/>
        </p:nvPicPr>
        <p:blipFill>
          <a:blip r:embed="rId4" cstate="print"/>
          <a:srcRect/>
          <a:stretch>
            <a:fillRect/>
          </a:stretch>
        </p:blipFill>
        <p:spPr bwMode="auto">
          <a:xfrm>
            <a:off x="8172400" y="620688"/>
            <a:ext cx="792088" cy="1656184"/>
          </a:xfrm>
          <a:prstGeom prst="rect">
            <a:avLst/>
          </a:prstGeom>
          <a:noFill/>
        </p:spPr>
      </p:pic>
      <p:pic>
        <p:nvPicPr>
          <p:cNvPr id="35848" name="Picture 8" descr="Related image"/>
          <p:cNvPicPr>
            <a:picLocks noChangeAspect="1" noChangeArrowheads="1"/>
          </p:cNvPicPr>
          <p:nvPr/>
        </p:nvPicPr>
        <p:blipFill>
          <a:blip r:embed="rId5" cstate="print"/>
          <a:srcRect/>
          <a:stretch>
            <a:fillRect/>
          </a:stretch>
        </p:blipFill>
        <p:spPr bwMode="auto">
          <a:xfrm>
            <a:off x="4644008" y="1052736"/>
            <a:ext cx="3456384" cy="1763291"/>
          </a:xfrm>
          <a:prstGeom prst="rect">
            <a:avLst/>
          </a:prstGeom>
          <a:noFill/>
        </p:spPr>
      </p:pic>
      <p:pic>
        <p:nvPicPr>
          <p:cNvPr id="35850" name="Picture 10" descr="Image result for Äaj mate yerba"/>
          <p:cNvPicPr>
            <a:picLocks noChangeAspect="1" noChangeArrowheads="1"/>
          </p:cNvPicPr>
          <p:nvPr/>
        </p:nvPicPr>
        <p:blipFill>
          <a:blip r:embed="rId6" cstate="print"/>
          <a:srcRect/>
          <a:stretch>
            <a:fillRect/>
          </a:stretch>
        </p:blipFill>
        <p:spPr bwMode="auto">
          <a:xfrm>
            <a:off x="5364088" y="2924944"/>
            <a:ext cx="2448272" cy="1944216"/>
          </a:xfrm>
          <a:prstGeom prst="rect">
            <a:avLst/>
          </a:prstGeom>
          <a:noFill/>
        </p:spPr>
      </p:pic>
      <p:pic>
        <p:nvPicPr>
          <p:cNvPr id="35852" name="Picture 12" descr="Image result for Äaj mate yerba"/>
          <p:cNvPicPr>
            <a:picLocks noChangeAspect="1" noChangeArrowheads="1"/>
          </p:cNvPicPr>
          <p:nvPr/>
        </p:nvPicPr>
        <p:blipFill>
          <a:blip r:embed="rId7" cstate="print"/>
          <a:srcRect/>
          <a:stretch>
            <a:fillRect/>
          </a:stretch>
        </p:blipFill>
        <p:spPr bwMode="auto">
          <a:xfrm>
            <a:off x="7703840" y="2852936"/>
            <a:ext cx="1440160" cy="1872208"/>
          </a:xfrm>
          <a:prstGeom prst="rect">
            <a:avLst/>
          </a:prstGeom>
          <a:noFill/>
        </p:spPr>
      </p:pic>
      <p:sp>
        <p:nvSpPr>
          <p:cNvPr id="11" name="TextBox 10"/>
          <p:cNvSpPr txBox="1"/>
          <p:nvPr/>
        </p:nvSpPr>
        <p:spPr>
          <a:xfrm>
            <a:off x="5039544" y="4869160"/>
            <a:ext cx="4104456" cy="1200329"/>
          </a:xfrm>
          <a:prstGeom prst="rect">
            <a:avLst/>
          </a:prstGeom>
          <a:noFill/>
        </p:spPr>
        <p:txBody>
          <a:bodyPr wrap="square" rtlCol="0">
            <a:spAutoFit/>
          </a:bodyPr>
          <a:lstStyle/>
          <a:p>
            <a:r>
              <a:rPr lang="sr-Cyrl-RS" dirty="0" smtClean="0"/>
              <a:t>Између река  Паране и Уругваја,познате мочваре Ибера( слика горе),водопади Игуасу.Суптропска клима,гаје се мате чај,лимун,пиринач,лан,дуван... </a:t>
            </a:r>
            <a:endParaRPr lang="en-US" dirty="0"/>
          </a:p>
        </p:txBody>
      </p:sp>
      <p:pic>
        <p:nvPicPr>
          <p:cNvPr id="35854" name="Picture 14" descr="Palm savanna in the Chaco Central, near Formosa, in Argentina."/>
          <p:cNvPicPr>
            <a:picLocks noChangeAspect="1" noChangeArrowheads="1"/>
          </p:cNvPicPr>
          <p:nvPr/>
        </p:nvPicPr>
        <p:blipFill>
          <a:blip r:embed="rId8" cstate="print"/>
          <a:srcRect/>
          <a:stretch>
            <a:fillRect/>
          </a:stretch>
        </p:blipFill>
        <p:spPr bwMode="auto">
          <a:xfrm>
            <a:off x="2987824" y="2780928"/>
            <a:ext cx="2088233" cy="21602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sr-Cyrl-RS" dirty="0" smtClean="0"/>
              <a:t>Буенос Аирес</a:t>
            </a:r>
            <a:endParaRPr lang="en-US" dirty="0"/>
          </a:p>
        </p:txBody>
      </p:sp>
      <p:sp>
        <p:nvSpPr>
          <p:cNvPr id="3" name="Rectangle 2"/>
          <p:cNvSpPr/>
          <p:nvPr/>
        </p:nvSpPr>
        <p:spPr>
          <a:xfrm>
            <a:off x="467544" y="908720"/>
            <a:ext cx="8568952" cy="4154984"/>
          </a:xfrm>
          <a:prstGeom prst="rect">
            <a:avLst/>
          </a:prstGeom>
        </p:spPr>
        <p:txBody>
          <a:bodyPr wrap="square">
            <a:spAutoFit/>
          </a:bodyPr>
          <a:lstStyle/>
          <a:p>
            <a:r>
              <a:rPr lang="ru-RU" dirty="0" smtClean="0"/>
              <a:t>Буенос Аирес: Главни град и најнасељенији град са кафићима, ресторанима и тангом. Места за туристе у Буенос Аиресу укључују подручје ла Бока са својим живописним зградама или центру града.</a:t>
            </a:r>
          </a:p>
          <a:p>
            <a:endParaRPr lang="ru-RU" dirty="0" smtClean="0"/>
          </a:p>
          <a:p>
            <a:r>
              <a:rPr lang="ru-RU" dirty="0" smtClean="0"/>
              <a:t>Куће у Ла Боки / Буенос Аирес</a:t>
            </a: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sz="1200" dirty="0" smtClean="0"/>
          </a:p>
        </p:txBody>
      </p:sp>
      <p:pic>
        <p:nvPicPr>
          <p:cNvPr id="4" name="Picture 3" descr="xargentina_buenosaires_shutterstock_183257282.jpeg.pagespeed.ic.CK0beR62zB.jpg"/>
          <p:cNvPicPr>
            <a:picLocks noChangeAspect="1"/>
          </p:cNvPicPr>
          <p:nvPr/>
        </p:nvPicPr>
        <p:blipFill>
          <a:blip r:embed="rId2" cstate="print"/>
          <a:stretch>
            <a:fillRect/>
          </a:stretch>
        </p:blipFill>
        <p:spPr>
          <a:xfrm>
            <a:off x="3563888" y="1484784"/>
            <a:ext cx="4824536" cy="2522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2" name="Picture 2" descr="Tango Dancers, image by veroxdale at shutterstock.com"/>
          <p:cNvPicPr>
            <a:picLocks noChangeAspect="1" noChangeArrowheads="1"/>
          </p:cNvPicPr>
          <p:nvPr/>
        </p:nvPicPr>
        <p:blipFill>
          <a:blip r:embed="rId3" cstate="print"/>
          <a:srcRect/>
          <a:stretch>
            <a:fillRect/>
          </a:stretch>
        </p:blipFill>
        <p:spPr bwMode="auto">
          <a:xfrm>
            <a:off x="323528" y="2564904"/>
            <a:ext cx="2448272" cy="3861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4" name="Picture 4" descr="Buenos Aires."/>
          <p:cNvPicPr>
            <a:picLocks noChangeAspect="1" noChangeArrowheads="1"/>
          </p:cNvPicPr>
          <p:nvPr/>
        </p:nvPicPr>
        <p:blipFill>
          <a:blip r:embed="rId4" cstate="print"/>
          <a:srcRect/>
          <a:stretch>
            <a:fillRect/>
          </a:stretch>
        </p:blipFill>
        <p:spPr bwMode="auto">
          <a:xfrm>
            <a:off x="3707904" y="4083918"/>
            <a:ext cx="4968552" cy="2774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476672"/>
            <a:ext cx="6246440" cy="1754326"/>
          </a:xfrm>
          <a:prstGeom prst="rect">
            <a:avLst/>
          </a:prstGeom>
        </p:spPr>
        <p:txBody>
          <a:bodyPr wrap="square">
            <a:spAutoFit/>
          </a:bodyPr>
          <a:lstStyle/>
          <a:p>
            <a:r>
              <a:rPr lang="ru-RU" b="1" dirty="0" smtClean="0"/>
              <a:t>Кордоба</a:t>
            </a:r>
            <a:r>
              <a:rPr lang="ru-RU" dirty="0" smtClean="0"/>
              <a:t>: Ово је други по величини град у Аргентини и један је од најстаријих градова у Аргентини.</a:t>
            </a:r>
          </a:p>
          <a:p>
            <a:r>
              <a:rPr lang="ru-RU" b="1" dirty="0" smtClean="0"/>
              <a:t>Вински регион Мендоза</a:t>
            </a:r>
            <a:r>
              <a:rPr lang="ru-RU" dirty="0" smtClean="0"/>
              <a:t>: Ово прекрасно подручје са Андским планинама у позадини има најбоља вина у Аргентини и једна је од највећих виноградарских регија на свету.</a:t>
            </a:r>
          </a:p>
        </p:txBody>
      </p:sp>
      <p:pic>
        <p:nvPicPr>
          <p:cNvPr id="30722" name="Picture 2" descr="Related image"/>
          <p:cNvPicPr>
            <a:picLocks noChangeAspect="1" noChangeArrowheads="1"/>
          </p:cNvPicPr>
          <p:nvPr/>
        </p:nvPicPr>
        <p:blipFill>
          <a:blip r:embed="rId2" cstate="print"/>
          <a:srcRect/>
          <a:stretch>
            <a:fillRect/>
          </a:stretch>
        </p:blipFill>
        <p:spPr bwMode="auto">
          <a:xfrm>
            <a:off x="539552" y="2492896"/>
            <a:ext cx="4248472" cy="4104456"/>
          </a:xfrm>
          <a:prstGeom prst="rect">
            <a:avLst/>
          </a:prstGeom>
          <a:noFill/>
        </p:spPr>
      </p:pic>
      <p:pic>
        <p:nvPicPr>
          <p:cNvPr id="30724" name="Picture 4" descr="Image result for argentina"/>
          <p:cNvPicPr>
            <a:picLocks noChangeAspect="1" noChangeArrowheads="1"/>
          </p:cNvPicPr>
          <p:nvPr/>
        </p:nvPicPr>
        <p:blipFill>
          <a:blip r:embed="rId3" cstate="print"/>
          <a:srcRect/>
          <a:stretch>
            <a:fillRect/>
          </a:stretch>
        </p:blipFill>
        <p:spPr bwMode="auto">
          <a:xfrm>
            <a:off x="251520" y="2204864"/>
            <a:ext cx="1296144" cy="1323893"/>
          </a:xfrm>
          <a:prstGeom prst="rect">
            <a:avLst/>
          </a:prstGeom>
          <a:noFill/>
        </p:spPr>
      </p:pic>
      <p:pic>
        <p:nvPicPr>
          <p:cNvPr id="30726" name="Picture 6" descr="https://upload.wikimedia.org/wikipedia/commons/thumb/5/5f/Vignoble_Mendoza_Argentine.jpg/1920px-Vignoble_Mendoza_Argentine.jpg"/>
          <p:cNvPicPr>
            <a:picLocks noChangeAspect="1" noChangeArrowheads="1"/>
          </p:cNvPicPr>
          <p:nvPr/>
        </p:nvPicPr>
        <p:blipFill>
          <a:blip r:embed="rId4" cstate="print"/>
          <a:srcRect/>
          <a:stretch>
            <a:fillRect/>
          </a:stretch>
        </p:blipFill>
        <p:spPr bwMode="auto">
          <a:xfrm>
            <a:off x="4860032" y="2204864"/>
            <a:ext cx="4283968" cy="4240933"/>
          </a:xfrm>
          <a:prstGeom prst="rect">
            <a:avLst/>
          </a:prstGeom>
          <a:noFill/>
        </p:spPr>
      </p:pic>
      <p:pic>
        <p:nvPicPr>
          <p:cNvPr id="30728" name="Picture 8" descr="Image result for mendoza wine"/>
          <p:cNvPicPr>
            <a:picLocks noChangeAspect="1" noChangeArrowheads="1"/>
          </p:cNvPicPr>
          <p:nvPr/>
        </p:nvPicPr>
        <p:blipFill>
          <a:blip r:embed="rId5" cstate="print"/>
          <a:srcRect/>
          <a:stretch>
            <a:fillRect/>
          </a:stretch>
        </p:blipFill>
        <p:spPr bwMode="auto">
          <a:xfrm>
            <a:off x="6876256" y="116632"/>
            <a:ext cx="2016224" cy="29523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1554</Words>
  <Application>Microsoft Office PowerPoint</Application>
  <PresentationFormat>On-screen Show (4:3)</PresentationFormat>
  <Paragraphs>150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АРГЕНТИНА</vt:lpstr>
      <vt:lpstr>Чињенице о Аргентини</vt:lpstr>
      <vt:lpstr>Положај и границе</vt:lpstr>
      <vt:lpstr>Slide 4</vt:lpstr>
      <vt:lpstr>Регоналне целине Аргентине</vt:lpstr>
      <vt:lpstr>Slide 6</vt:lpstr>
      <vt:lpstr>Гран Чако и Међуречје</vt:lpstr>
      <vt:lpstr>Буенос Аирес</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Bojana</dc:creator>
  <cp:lastModifiedBy>Bojana</cp:lastModifiedBy>
  <cp:revision>56</cp:revision>
  <dcterms:created xsi:type="dcterms:W3CDTF">2018-05-02T10:18:31Z</dcterms:created>
  <dcterms:modified xsi:type="dcterms:W3CDTF">2020-05-03T20:41:46Z</dcterms:modified>
</cp:coreProperties>
</file>