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3" r:id="rId3"/>
    <p:sldId id="264" r:id="rId4"/>
    <p:sldId id="265" r:id="rId5"/>
    <p:sldId id="266" r:id="rId6"/>
    <p:sldId id="269" r:id="rId7"/>
    <p:sldId id="268" r:id="rId8"/>
    <p:sldId id="270" r:id="rId9"/>
    <p:sldId id="271" r:id="rId10"/>
    <p:sldId id="272" r:id="rId11"/>
    <p:sldId id="26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FC24A8-B42F-4336-A1ED-C25854C3137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DEABBA-3DF4-4EC7-B2DC-47235BAD80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5" descr="earths-atmosphere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877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8913"/>
            <a:ext cx="7772400" cy="1470025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folHlink"/>
                </a:solidFill>
                <a:latin typeface="Freestyle Script" pitchFamily="66" charset="0"/>
              </a:rPr>
              <a:t>PLANETA </a:t>
            </a:r>
            <a:r>
              <a:rPr lang="sr-Latn-CS" b="1" dirty="0" smtClean="0">
                <a:solidFill>
                  <a:schemeClr val="folHlink"/>
                </a:solidFill>
                <a:latin typeface="Freestyle Script" pitchFamily="66" charset="0"/>
              </a:rPr>
              <a:t>Z</a:t>
            </a:r>
            <a:r>
              <a:rPr lang="en-GB" b="1" dirty="0" smtClean="0">
                <a:solidFill>
                  <a:schemeClr val="folHlink"/>
                </a:solidFill>
                <a:latin typeface="Freestyle Script" pitchFamily="66" charset="0"/>
              </a:rPr>
              <a:t>EMLJA</a:t>
            </a:r>
            <a:endParaRPr lang="en-US" b="1" dirty="0" smtClean="0">
              <a:solidFill>
                <a:schemeClr val="folHlink"/>
              </a:solidFill>
              <a:latin typeface="Freestyle Script" pitchFamily="66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057775"/>
            <a:ext cx="6761162" cy="1800225"/>
          </a:xfrm>
        </p:spPr>
        <p:txBody>
          <a:bodyPr/>
          <a:lstStyle/>
          <a:p>
            <a:pPr eaLnBrk="1" hangingPunct="1"/>
            <a:r>
              <a:rPr lang="sr-Latn-CS" sz="4000" smtClean="0">
                <a:solidFill>
                  <a:srgbClr val="FFFF66"/>
                </a:solidFill>
                <a:latin typeface="Algerian" pitchFamily="82" charset="0"/>
              </a:rPr>
              <a:t>VAZDUŠNI OMOTAČ ZEMLJE</a:t>
            </a:r>
          </a:p>
          <a:p>
            <a:pPr eaLnBrk="1" hangingPunct="1"/>
            <a:r>
              <a:rPr lang="sr-Latn-CS" sz="4000" b="1" smtClean="0">
                <a:solidFill>
                  <a:srgbClr val="FFFF66"/>
                </a:solidFill>
                <a:latin typeface="Bradley Hand ITC" pitchFamily="66" charset="0"/>
              </a:rPr>
              <a:t>Sastav i struktura atmosfere</a:t>
            </a:r>
            <a:endParaRPr lang="en-US" sz="4000" b="1" smtClean="0">
              <a:solidFill>
                <a:srgbClr val="FFFF66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RS" dirty="0" smtClean="0"/>
              <a:t>Vreme-Klima</a:t>
            </a:r>
            <a:br>
              <a:rPr lang="sr-Latn-RS" dirty="0" smtClean="0"/>
            </a:br>
            <a:r>
              <a:rPr lang="sr-Latn-RS" dirty="0" smtClean="0"/>
              <a:t>Meteorološki-klimatski elementi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2736850"/>
          </a:xfrm>
        </p:spPr>
        <p:txBody>
          <a:bodyPr>
            <a:norm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Videli smo da je vreme 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trenutno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stanje meteoroloških elemenata, dok je 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lima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prosečni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višegodišnji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režim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vremena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iznad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nekog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mest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 err="1" smtClean="0"/>
              <a:t>Klimatski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elementi</a:t>
            </a:r>
            <a:r>
              <a:rPr lang="en-US" sz="2000" dirty="0" smtClean="0"/>
              <a:t> </a:t>
            </a:r>
            <a:r>
              <a:rPr lang="en-US" sz="2000" dirty="0" err="1" smtClean="0"/>
              <a:t>predstavljaju</a:t>
            </a:r>
            <a:r>
              <a:rPr lang="en-US" sz="2000" dirty="0" smtClean="0"/>
              <a:t> </a:t>
            </a:r>
            <a:r>
              <a:rPr lang="en-US" sz="2000" dirty="0" err="1" smtClean="0"/>
              <a:t>prosečne</a:t>
            </a:r>
            <a:r>
              <a:rPr lang="en-US" sz="2000" dirty="0" smtClean="0"/>
              <a:t> </a:t>
            </a:r>
            <a:r>
              <a:rPr lang="en-US" sz="2000" dirty="0" err="1" smtClean="0"/>
              <a:t>vrednosti</a:t>
            </a:r>
            <a:r>
              <a:rPr lang="en-US" sz="2000" dirty="0" smtClean="0"/>
              <a:t> </a:t>
            </a:r>
            <a:r>
              <a:rPr lang="en-US" sz="2000" dirty="0" err="1" smtClean="0"/>
              <a:t>vremenskih</a:t>
            </a:r>
            <a:r>
              <a:rPr lang="en-US" sz="2000" dirty="0" smtClean="0"/>
              <a:t> </a:t>
            </a:r>
            <a:r>
              <a:rPr lang="en-US" sz="2000" dirty="0" err="1" smtClean="0"/>
              <a:t>elemenata,praćeni</a:t>
            </a:r>
            <a:r>
              <a:rPr lang="en-US" sz="2000" dirty="0" smtClean="0"/>
              <a:t> </a:t>
            </a:r>
            <a:r>
              <a:rPr lang="en-US" sz="2000" dirty="0" err="1" smtClean="0"/>
              <a:t>tokom</a:t>
            </a:r>
            <a:r>
              <a:rPr lang="en-US" sz="2000" dirty="0" smtClean="0"/>
              <a:t> </a:t>
            </a:r>
            <a:r>
              <a:rPr lang="en-US" sz="2000" dirty="0" err="1" smtClean="0"/>
              <a:t>dužeg</a:t>
            </a:r>
            <a:r>
              <a:rPr lang="en-US" sz="2000" dirty="0" smtClean="0"/>
              <a:t> </a:t>
            </a:r>
            <a:r>
              <a:rPr lang="en-US" sz="2000" dirty="0" err="1" smtClean="0"/>
              <a:t>perioda</a:t>
            </a:r>
            <a:r>
              <a:rPr lang="en-US" sz="2000" dirty="0" smtClean="0"/>
              <a:t>(</a:t>
            </a:r>
            <a:r>
              <a:rPr lang="en-US" sz="2000" dirty="0" err="1" smtClean="0"/>
              <a:t>poželjno</a:t>
            </a:r>
            <a:r>
              <a:rPr lang="en-US" sz="2000" dirty="0" smtClean="0"/>
              <a:t> </a:t>
            </a:r>
            <a:r>
              <a:rPr lang="en-US" sz="2000" dirty="0" err="1" smtClean="0"/>
              <a:t>duže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5 </a:t>
            </a:r>
            <a:r>
              <a:rPr lang="en-US" sz="2000" dirty="0" err="1" smtClean="0"/>
              <a:t>godina</a:t>
            </a:r>
            <a:r>
              <a:rPr lang="en-US" sz="2000" dirty="0" smtClean="0"/>
              <a:t>).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2997200"/>
          <a:ext cx="8424936" cy="329264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08312"/>
                <a:gridCol w="2512700"/>
                <a:gridCol w="3103924"/>
              </a:tblGrid>
              <a:tr h="361222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sr-Latn-RS" dirty="0" smtClean="0"/>
                        <a:t>limatski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sr-Latn-RS" dirty="0" smtClean="0"/>
                        <a:t>erna jedinica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sr-Latn-RS" dirty="0" smtClean="0"/>
                        <a:t>erni instrument</a:t>
                      </a:r>
                      <a:endParaRPr lang="en-US" dirty="0"/>
                    </a:p>
                  </a:txBody>
                  <a:tcPr/>
                </a:tc>
              </a:tr>
              <a:tr h="354321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sr-Latn-RS" dirty="0" smtClean="0"/>
                        <a:t>empetatura</a:t>
                      </a:r>
                      <a:r>
                        <a:rPr lang="sr-Latn-RS" baseline="0" dirty="0" smtClean="0"/>
                        <a:t> vazduha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°</a:t>
                      </a:r>
                      <a:r>
                        <a:rPr lang="sr-Latn-RS" dirty="0" smtClean="0"/>
                        <a:t>C (stepen Celzijusa)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termometr</a:t>
                      </a:r>
                      <a:endParaRPr lang="en-US" dirty="0"/>
                    </a:p>
                  </a:txBody>
                  <a:tcPr/>
                </a:tc>
              </a:tr>
              <a:tr h="361222">
                <a:tc>
                  <a:txBody>
                    <a:bodyPr/>
                    <a:lstStyle/>
                    <a:p>
                      <a:r>
                        <a:rPr lang="sr-Latn-RS" dirty="0" smtClean="0"/>
                        <a:t>Insolacija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časovi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heliograf</a:t>
                      </a:r>
                      <a:endParaRPr lang="en-US" dirty="0"/>
                    </a:p>
                  </a:txBody>
                  <a:tcPr/>
                </a:tc>
              </a:tr>
              <a:tr h="361222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sr-Latn-RS" dirty="0" smtClean="0"/>
                        <a:t>azdušni pritisak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milibar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barometar</a:t>
                      </a:r>
                      <a:endParaRPr lang="en-US" dirty="0"/>
                    </a:p>
                  </a:txBody>
                  <a:tcPr/>
                </a:tc>
              </a:tr>
              <a:tr h="361222">
                <a:tc>
                  <a:txBody>
                    <a:bodyPr/>
                    <a:lstStyle/>
                    <a:p>
                      <a:r>
                        <a:rPr lang="sr-Latn-RS" dirty="0" smtClean="0"/>
                        <a:t>Vlažnost vazduha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higrometar</a:t>
                      </a:r>
                      <a:endParaRPr lang="en-US" dirty="0"/>
                    </a:p>
                  </a:txBody>
                  <a:tcPr/>
                </a:tc>
              </a:tr>
              <a:tr h="361222">
                <a:tc>
                  <a:txBody>
                    <a:bodyPr/>
                    <a:lstStyle/>
                    <a:p>
                      <a:r>
                        <a:rPr lang="sr-Latn-RS" dirty="0" smtClean="0"/>
                        <a:t>Vetar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m/s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anemometar,vetrokaz-pravac</a:t>
                      </a:r>
                      <a:endParaRPr lang="en-US" dirty="0"/>
                    </a:p>
                  </a:txBody>
                  <a:tcPr/>
                </a:tc>
              </a:tr>
              <a:tr h="632139">
                <a:tc>
                  <a:txBody>
                    <a:bodyPr/>
                    <a:lstStyle/>
                    <a:p>
                      <a:r>
                        <a:rPr lang="sr-Latn-RS" dirty="0" smtClean="0"/>
                        <a:t>Oblačnost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pokrivenost oblacima u desetinama(1-10)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nema,procena odoka</a:t>
                      </a:r>
                      <a:endParaRPr lang="en-US" dirty="0"/>
                    </a:p>
                  </a:txBody>
                  <a:tcPr/>
                </a:tc>
              </a:tr>
              <a:tr h="458004">
                <a:tc>
                  <a:txBody>
                    <a:bodyPr/>
                    <a:lstStyle/>
                    <a:p>
                      <a:r>
                        <a:rPr lang="sr-Latn-RS" dirty="0" smtClean="0"/>
                        <a:t>Padavine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1 mm=1l/m²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kišomer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16632"/>
            <a:ext cx="4464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 smtClean="0">
                <a:solidFill>
                  <a:schemeClr val="hlink"/>
                </a:solidFill>
              </a:rPr>
              <a:t>TEMPERATURA VAZDUHA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3528" y="764704"/>
            <a:ext cx="7848872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r-Latn-CS" sz="2000" b="1" dirty="0" smtClean="0">
                <a:solidFill>
                  <a:schemeClr val="hlink"/>
                </a:solidFill>
              </a:rPr>
              <a:t>Pokazuje stepen zagrejanosti vazduha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r-Latn-CS" sz="2000" b="1" dirty="0" smtClean="0">
                <a:solidFill>
                  <a:schemeClr val="hlink"/>
                </a:solidFill>
              </a:rPr>
              <a:t>Izražava se u stepenima Celzijusa a meri termometrima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r-Latn-CS" sz="2000" b="1" dirty="0" smtClean="0">
                <a:solidFill>
                  <a:schemeClr val="hlink"/>
                </a:solidFill>
              </a:rPr>
              <a:t>Merenja se vrše u meteorološkim kućicama, na 2 metra visine,iznad travnate podloge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r-Latn-CS" sz="2000" b="1" dirty="0" smtClean="0">
                <a:solidFill>
                  <a:schemeClr val="hlink"/>
                </a:solidFill>
              </a:rPr>
              <a:t>Vazduh se zagreva od Zemljine površine. Sunce najpre zagreje kopno ili more, pa oni izračuju toplotu od koje se zagreva atmosfera.Zato je u nižim slojevima troposfere toplije nego u višim.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sr-Latn-CS" sz="2000" b="1" dirty="0" smtClean="0">
                <a:solidFill>
                  <a:schemeClr val="hlink"/>
                </a:solidFill>
              </a:rPr>
              <a:t>Temperatura zavisi :</a:t>
            </a:r>
          </a:p>
          <a:p>
            <a:pPr>
              <a:lnSpc>
                <a:spcPct val="80000"/>
              </a:lnSpc>
            </a:pPr>
            <a:r>
              <a:rPr lang="sr-Latn-CS" sz="2000" b="1" dirty="0" smtClean="0">
                <a:solidFill>
                  <a:schemeClr val="hlink"/>
                </a:solidFill>
              </a:rPr>
              <a:t>- od nadmorske visine(na svakih 1000 m temperatura je niža za 6 stepeni Celzijusa)</a:t>
            </a:r>
          </a:p>
          <a:p>
            <a:pPr>
              <a:lnSpc>
                <a:spcPct val="80000"/>
              </a:lnSpc>
            </a:pPr>
            <a:r>
              <a:rPr lang="sr-Latn-CS" sz="2000" b="1" dirty="0" smtClean="0">
                <a:solidFill>
                  <a:schemeClr val="hlink"/>
                </a:solidFill>
              </a:rPr>
              <a:t>-od rasporeda kopna i mora (more se sporije zagreva i hladni od kopna)</a:t>
            </a:r>
          </a:p>
          <a:p>
            <a:pPr>
              <a:lnSpc>
                <a:spcPct val="80000"/>
              </a:lnSpc>
            </a:pPr>
            <a:r>
              <a:rPr lang="sr-Latn-CS" sz="2000" b="1" dirty="0" smtClean="0">
                <a:solidFill>
                  <a:schemeClr val="hlink"/>
                </a:solidFill>
              </a:rPr>
              <a:t>-od godišnjeg doba (leti je toplije zbog većeg upadnog ugla Sunčevih zraka)</a:t>
            </a:r>
          </a:p>
          <a:p>
            <a:pPr>
              <a:lnSpc>
                <a:spcPct val="80000"/>
              </a:lnSpc>
            </a:pPr>
            <a:r>
              <a:rPr lang="sr-Latn-CS" sz="2000" b="1" dirty="0" smtClean="0">
                <a:solidFill>
                  <a:schemeClr val="hlink"/>
                </a:solidFill>
              </a:rPr>
              <a:t>-od doba dana (najtoplije oko 14 časova,najhladnije u zoru pred izlazak Sunca)</a:t>
            </a:r>
          </a:p>
          <a:p>
            <a:pPr>
              <a:lnSpc>
                <a:spcPct val="80000"/>
              </a:lnSpc>
            </a:pPr>
            <a:r>
              <a:rPr lang="sr-Latn-CS" sz="2000" b="1" dirty="0" smtClean="0">
                <a:solidFill>
                  <a:schemeClr val="hlink"/>
                </a:solidFill>
              </a:rPr>
              <a:t>-od geografske širine(što je veća geografska širina sve je </a:t>
            </a:r>
          </a:p>
          <a:p>
            <a:pPr>
              <a:lnSpc>
                <a:spcPct val="80000"/>
              </a:lnSpc>
            </a:pPr>
            <a:r>
              <a:rPr lang="sr-Latn-CS" sz="2000" b="1" dirty="0" smtClean="0">
                <a:solidFill>
                  <a:schemeClr val="hlink"/>
                </a:solidFill>
              </a:rPr>
              <a:t>hladnije)</a:t>
            </a:r>
          </a:p>
          <a:p>
            <a:pPr>
              <a:lnSpc>
                <a:spcPct val="80000"/>
              </a:lnSpc>
            </a:pPr>
            <a:endParaRPr lang="sr-Latn-CS" sz="16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sr-Latn-CS" sz="16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sr-Latn-CS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sr-Latn-CS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sr-Latn-CS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en-US" b="1" dirty="0" smtClean="0">
              <a:solidFill>
                <a:schemeClr val="hlink"/>
              </a:solidFill>
            </a:endParaRPr>
          </a:p>
        </p:txBody>
      </p:sp>
      <p:pic>
        <p:nvPicPr>
          <p:cNvPr id="6" name="Picture 5" descr="Dry-Wet-Thermometer-or-Psychrometer-or-Hygrometer-DS-088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61270">
            <a:off x="7193772" y="4529826"/>
            <a:ext cx="1457141" cy="1963936"/>
          </a:xfrm>
          <a:prstGeom prst="rect">
            <a:avLst/>
          </a:prstGeom>
        </p:spPr>
      </p:pic>
      <p:pic>
        <p:nvPicPr>
          <p:cNvPr id="7" name="Picture 6" descr="332f99f41c6f761d0104054afbef524a_7cdd5d9e53662cc746de50b7ff7c2124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02077">
            <a:off x="2552949" y="3770086"/>
            <a:ext cx="1797162" cy="414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mete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138988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hlink"/>
                </a:solidFill>
              </a:rPr>
              <a:t>M</a:t>
            </a:r>
            <a:r>
              <a:rPr lang="sr-Latn-RS" sz="4000" dirty="0" smtClean="0">
                <a:solidFill>
                  <a:schemeClr val="hlink"/>
                </a:solidFill>
              </a:rPr>
              <a:t>eteorološka stanica</a:t>
            </a:r>
            <a:endParaRPr lang="en-US" sz="4000" dirty="0" smtClean="0">
              <a:solidFill>
                <a:schemeClr val="hlink"/>
              </a:solidFill>
            </a:endParaRPr>
          </a:p>
        </p:txBody>
      </p:sp>
      <p:pic>
        <p:nvPicPr>
          <p:cNvPr id="10244" name="Picture 4" descr="ter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7983" y="0"/>
            <a:ext cx="1366017" cy="194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termomet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1891" y="3978052"/>
            <a:ext cx="1302109" cy="28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077075" cy="809625"/>
          </a:xfrm>
        </p:spPr>
        <p:txBody>
          <a:bodyPr/>
          <a:lstStyle/>
          <a:p>
            <a:pPr eaLnBrk="1" hangingPunct="1"/>
            <a:r>
              <a:rPr lang="sr-Latn-CS" b="1" smtClean="0">
                <a:latin typeface="Britannic Bold" pitchFamily="34" charset="0"/>
              </a:rPr>
              <a:t>INSOLACIJA</a:t>
            </a:r>
            <a:endParaRPr lang="en-US" b="1" smtClean="0">
              <a:latin typeface="Britannic Bold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b="1" smtClean="0"/>
              <a:t>U kojoj meri će se zagrejati Zemljina površina,zavisi od trajanja Sunčevog sjaja tj. </a:t>
            </a:r>
            <a:r>
              <a:rPr lang="sr-Latn-CS" b="1" i="1" u="sng" smtClean="0"/>
              <a:t>insolacije.</a:t>
            </a:r>
          </a:p>
          <a:p>
            <a:pPr eaLnBrk="1" hangingPunct="1">
              <a:lnSpc>
                <a:spcPct val="90000"/>
              </a:lnSpc>
            </a:pPr>
            <a:r>
              <a:rPr lang="sr-Latn-CS" b="1" smtClean="0"/>
              <a:t> Insolacija je dužina sijanja Sunca tokom dana,meseca ili godine. Izražava se </a:t>
            </a:r>
            <a:r>
              <a:rPr lang="sr-Latn-CS" b="1" i="1" u="sng" smtClean="0"/>
              <a:t>u časovima</a:t>
            </a:r>
            <a:r>
              <a:rPr lang="sr-Latn-CS" b="1" smtClean="0"/>
              <a:t> a merni instrument je </a:t>
            </a:r>
            <a:r>
              <a:rPr lang="sr-Latn-CS" b="1" i="1" u="sng" smtClean="0"/>
              <a:t>heliograf</a:t>
            </a:r>
            <a:r>
              <a:rPr lang="sr-Latn-CS" b="1" smtClean="0"/>
              <a:t>.</a:t>
            </a:r>
            <a:endParaRPr lang="en-US" b="1" smtClean="0"/>
          </a:p>
        </p:txBody>
      </p:sp>
      <p:pic>
        <p:nvPicPr>
          <p:cNvPr id="12293" name="Picture 4" descr="heliogra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292600"/>
            <a:ext cx="27368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/>
              <a:t>VAZDUŠNI PRITISAK</a:t>
            </a:r>
            <a:endParaRPr lang="en-US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400" b="1" smtClean="0"/>
              <a:t>Vazduh ima određenu težinu,te on Zemljinu površinu u svakom trenutku”pritiska” svojom težinom.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b="1" smtClean="0"/>
              <a:t>Na većim nadmorskim visinama vazdušni pritisak je niži.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b="1" smtClean="0"/>
              <a:t>Topliji vazduh je lakši od hladnog, te se zagrevanjem vazduha smanjuje vazdušni pritisak.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b="1" smtClean="0"/>
              <a:t>Vazdušni pritisak merimo instrumentom koji se zove barometar,a izražava se u milibarima(mb).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b="1" smtClean="0"/>
              <a:t>Normalan vazdušni pritisak na nivou mora iznosi 1013 mb.Visok vazdušni pritisak ukazuje na stabilno vreme,a nizak na promene vremena.</a:t>
            </a:r>
            <a:endParaRPr lang="en-US" sz="2400" b="1" smtClean="0"/>
          </a:p>
        </p:txBody>
      </p:sp>
      <p:pic>
        <p:nvPicPr>
          <p:cNvPr id="12292" name="Picture 4" descr="meteo barome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581128"/>
            <a:ext cx="1512168" cy="21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barome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1168"/>
            <a:ext cx="2592288" cy="172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aneroi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581128"/>
            <a:ext cx="2232273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457200"/>
            <a:ext cx="6651848" cy="838200"/>
          </a:xfrm>
        </p:spPr>
        <p:txBody>
          <a:bodyPr/>
          <a:lstStyle/>
          <a:p>
            <a:pPr eaLnBrk="1" hangingPunct="1"/>
            <a:r>
              <a:rPr lang="sr-Latn-CS" b="1" dirty="0" smtClean="0">
                <a:solidFill>
                  <a:schemeClr val="bg1"/>
                </a:solidFill>
              </a:rPr>
              <a:t>VLAŽNOST VAZDUHA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44824"/>
            <a:ext cx="8280920" cy="4281339"/>
          </a:xfrm>
        </p:spPr>
        <p:txBody>
          <a:bodyPr/>
          <a:lstStyle/>
          <a:p>
            <a:pPr eaLnBrk="1" hangingPunct="1"/>
            <a:r>
              <a:rPr lang="sr-Latn-CS" sz="2800" b="1" smtClean="0">
                <a:solidFill>
                  <a:schemeClr val="bg1"/>
                </a:solidFill>
              </a:rPr>
              <a:t>Pokazuje koliko ima vodene pare u vazduhu.Meri se </a:t>
            </a:r>
            <a:r>
              <a:rPr lang="sr-Latn-CS" sz="2800" b="1" i="1" smtClean="0">
                <a:solidFill>
                  <a:schemeClr val="bg1"/>
                </a:solidFill>
              </a:rPr>
              <a:t>higrometrom</a:t>
            </a:r>
            <a:r>
              <a:rPr lang="sr-Latn-CS" sz="2800" b="1" smtClean="0">
                <a:solidFill>
                  <a:schemeClr val="bg1"/>
                </a:solidFill>
              </a:rPr>
              <a:t> i izražava u </a:t>
            </a:r>
            <a:r>
              <a:rPr lang="sr-Latn-CS" sz="2800" b="1" i="1" smtClean="0">
                <a:solidFill>
                  <a:schemeClr val="bg1"/>
                </a:solidFill>
              </a:rPr>
              <a:t>procentima  </a:t>
            </a:r>
            <a:r>
              <a:rPr lang="sr-Latn-CS" sz="2800" b="1" smtClean="0">
                <a:solidFill>
                  <a:schemeClr val="bg1"/>
                </a:solidFill>
              </a:rPr>
              <a:t>%.</a:t>
            </a:r>
          </a:p>
          <a:p>
            <a:pPr eaLnBrk="1" hangingPunct="1"/>
            <a:r>
              <a:rPr lang="sr-Latn-CS" sz="2800" b="1" smtClean="0">
                <a:solidFill>
                  <a:schemeClr val="bg1"/>
                </a:solidFill>
              </a:rPr>
              <a:t>Na određenoj temperaturi vazduh može primiti određenu količinu vodene pare,posle toga postaje zasićen i vodena para se kondezuje (prelazi u kišu).</a:t>
            </a:r>
          </a:p>
          <a:p>
            <a:pPr eaLnBrk="1" hangingPunct="1"/>
            <a:r>
              <a:rPr lang="sr-Latn-CS" sz="2800" b="1" smtClean="0">
                <a:solidFill>
                  <a:schemeClr val="bg1"/>
                </a:solidFill>
              </a:rPr>
              <a:t>Topliji vazduh može primiti više vodene pare.</a:t>
            </a:r>
            <a:endParaRPr lang="en-US" sz="2800" b="1" smtClean="0">
              <a:solidFill>
                <a:schemeClr val="bg1"/>
              </a:solidFill>
            </a:endParaRPr>
          </a:p>
        </p:txBody>
      </p:sp>
      <p:pic>
        <p:nvPicPr>
          <p:cNvPr id="14341" name="Picture 4" descr="hig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76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higrome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4077072"/>
            <a:ext cx="11477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73G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16632"/>
            <a:ext cx="1715514" cy="167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2879725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4000" b="1" i="1" smtClean="0"/>
              <a:t>VETAR</a:t>
            </a:r>
            <a:endParaRPr lang="en-US" sz="4000" b="1" i="1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400" smtClean="0"/>
              <a:t>Horizontalno strujanje vazduha iz oblasti višeg ka oblasti nižeg vazdušnog pritiska zovemo vetar.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400" smtClean="0"/>
              <a:t>Vetrove delimo na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smtClean="0"/>
              <a:t> -  stalne ili planetarne koji duvaju stalno tokom godine(pasti,zapadni i istočni vetrovi)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smtClean="0"/>
              <a:t> -periodične  koji duvaju u određeno doba godine(monsuni)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smtClean="0"/>
              <a:t> -lokalne  koji duvaju neredovno,u određenim manjim oblastima(košava,bura,jugo)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400" smtClean="0"/>
              <a:t>Brzina vetra izražava se m/s a meri anemometrom.Pravac vetra određujemo Vildovim vetrokazom.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15365" name="Picture 4" descr="anemometar brzinave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157788"/>
            <a:ext cx="15113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koš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013325"/>
            <a:ext cx="1641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vildov vetrok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157788"/>
            <a:ext cx="15113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mionsu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229225"/>
            <a:ext cx="2174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100000">
                <a:srgbClr val="CBB2E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>
                <a:solidFill>
                  <a:schemeClr val="bg1"/>
                </a:solidFill>
              </a:rPr>
              <a:t>OBLAČNOST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z="2800" b="1" smtClean="0"/>
              <a:t>Oblaci nastaju prelaskom vodene pare u tečno ili čvrsto stanje.Oblačnost se procenjuje golim okom.Vidljivi deo neba se podeli  na 10 jednakih delova i odredi se koliko desetina neba je pokriveno oblacima.Primer,ako je polovina neba pokrivena oblacima,oblačnost je 5.</a:t>
            </a:r>
          </a:p>
          <a:p>
            <a:pPr eaLnBrk="1" hangingPunct="1"/>
            <a:r>
              <a:rPr lang="sr-Latn-CS" sz="2800" b="1" smtClean="0"/>
              <a:t>Magla nastaje na gotovo isti način kao oblaci,ali blizu Zemljine površine.</a:t>
            </a: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3887787" cy="720725"/>
          </a:xfrm>
        </p:spPr>
        <p:txBody>
          <a:bodyPr/>
          <a:lstStyle/>
          <a:p>
            <a:pPr eaLnBrk="1" hangingPunct="1"/>
            <a:r>
              <a:rPr lang="sr-Latn-CS" sz="4000" smtClean="0"/>
              <a:t>Vrste oblaka</a:t>
            </a:r>
            <a:endParaRPr 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8355013" y="37926963"/>
            <a:ext cx="10347325" cy="90852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4" descr="cloud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4559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iru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432048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kumu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345827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932363" y="0"/>
            <a:ext cx="29162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/>
              <a:t>Cirusi-pramenasti  oblaci</a:t>
            </a:r>
          </a:p>
          <a:p>
            <a:pPr>
              <a:spcBef>
                <a:spcPct val="50000"/>
              </a:spcBef>
            </a:pPr>
            <a:r>
              <a:rPr lang="sr-Latn-CS" b="1"/>
              <a:t>Kumulusi-gomilasti oblaci</a:t>
            </a:r>
          </a:p>
          <a:p>
            <a:pPr>
              <a:spcBef>
                <a:spcPct val="50000"/>
              </a:spcBef>
            </a:pPr>
            <a:r>
              <a:rPr lang="sr-Latn-CS" b="1"/>
              <a:t>Stratusi-slojeviti oblaci</a:t>
            </a:r>
            <a:endParaRPr lang="en-US" b="1"/>
          </a:p>
        </p:txBody>
      </p:sp>
      <p:pic>
        <p:nvPicPr>
          <p:cNvPr id="16393" name="Picture 9" descr="stratus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653136"/>
            <a:ext cx="352839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PADAVINE</a:t>
            </a:r>
            <a:endParaRPr lang="en-US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332038"/>
            <a:ext cx="8229600" cy="3976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800" b="1" smtClean="0"/>
              <a:t>Padavine</a:t>
            </a:r>
            <a:r>
              <a:rPr lang="sr-Latn-CS" sz="2800" smtClean="0"/>
              <a:t> su oblici kondenzovane ili sublimirane vodene pare koje dospevaju na Zemlju (</a:t>
            </a:r>
            <a:r>
              <a:rPr lang="sr-Latn-CS" sz="2800" i="1" smtClean="0"/>
              <a:t>kondenzacija-prelazak vodene pare u kišu,suprotno od isparavanja, sublimacija-prelazak vodene pare u čvrsto stanje</a:t>
            </a:r>
            <a:r>
              <a:rPr lang="sr-Latn-CS" sz="280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800" smtClean="0"/>
              <a:t>Padavine se dele na </a:t>
            </a:r>
            <a:r>
              <a:rPr lang="sr-Latn-CS" sz="2800" b="1" smtClean="0"/>
              <a:t>visoke</a:t>
            </a:r>
            <a:r>
              <a:rPr lang="sr-Latn-CS" sz="2800" smtClean="0"/>
              <a:t> koje dospevaju iz oblaka i </a:t>
            </a:r>
            <a:r>
              <a:rPr lang="sr-Latn-CS" sz="2800" b="1" smtClean="0"/>
              <a:t>niske</a:t>
            </a:r>
            <a:r>
              <a:rPr lang="sr-Latn-CS" sz="2800" smtClean="0"/>
              <a:t> koje se stvaraju blizu Zemljine površine.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800" smtClean="0"/>
              <a:t>Mere se </a:t>
            </a:r>
            <a:r>
              <a:rPr lang="sr-Latn-CS" sz="2800" b="1" smtClean="0"/>
              <a:t>kišomerom</a:t>
            </a:r>
            <a:r>
              <a:rPr lang="sr-Latn-CS" sz="2800" smtClean="0"/>
              <a:t>,a izražavaju u </a:t>
            </a:r>
            <a:r>
              <a:rPr lang="sr-Latn-CS" sz="2800" b="1" smtClean="0"/>
              <a:t>milimetrima po kvadratnom metru.</a:t>
            </a:r>
            <a:endParaRPr lang="en-US" sz="2800" b="1" smtClean="0"/>
          </a:p>
        </p:txBody>
      </p:sp>
      <p:pic>
        <p:nvPicPr>
          <p:cNvPr id="18437" name="Picture 4" descr="kišome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0513"/>
            <a:ext cx="2089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kis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61913"/>
            <a:ext cx="26654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0px-250mm_Rain_Gau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60648"/>
            <a:ext cx="936104" cy="1700808"/>
          </a:xfrm>
          <a:prstGeom prst="rect">
            <a:avLst/>
          </a:prstGeom>
        </p:spPr>
      </p:pic>
      <p:pic>
        <p:nvPicPr>
          <p:cNvPr id="8" name="Picture 7" descr="totaliza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5733256"/>
            <a:ext cx="2448272" cy="913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CBB2EC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800" b="1" smtClean="0">
                <a:latin typeface="Freestyle Script" pitchFamily="66" charset="0"/>
              </a:rPr>
              <a:t>Prostiranje atmosfere</a:t>
            </a:r>
            <a:endParaRPr lang="en-US" sz="4800" b="1" smtClean="0">
              <a:latin typeface="Freestyle Script" pitchFamily="66" charset="0"/>
            </a:endParaRPr>
          </a:p>
        </p:txBody>
      </p:sp>
      <p:sp>
        <p:nvSpPr>
          <p:cNvPr id="307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sr-Latn-CS" sz="2800" smtClean="0">
                <a:latin typeface="Britannic Bold" pitchFamily="34" charset="0"/>
              </a:rPr>
              <a:t>Naša planeta je obavijena gasovitim vazdušnim omotačem koji je nazvan atmosfera.</a:t>
            </a:r>
            <a:r>
              <a:rPr lang="en-GB" sz="2800" smtClean="0">
                <a:latin typeface="Britannic Bold" pitchFamily="34" charset="0"/>
              </a:rPr>
              <a:t> </a:t>
            </a:r>
            <a:r>
              <a:rPr lang="sr-Latn-CS" sz="2800" smtClean="0">
                <a:latin typeface="Britannic Bold" pitchFamily="34" charset="0"/>
              </a:rPr>
              <a:t>Donja granica atmosfere je Zemljina površina.</a:t>
            </a:r>
            <a:r>
              <a:rPr lang="en-GB" sz="2800" smtClean="0">
                <a:latin typeface="Britannic Bold" pitchFamily="34" charset="0"/>
              </a:rPr>
              <a:t> </a:t>
            </a:r>
            <a:r>
              <a:rPr lang="sr-Latn-CS" sz="2800" smtClean="0">
                <a:latin typeface="Britannic Bold" pitchFamily="34" charset="0"/>
              </a:rPr>
              <a:t>Gornja granica atmosfere nije jasno određena iz razloga što na visini ima sve manje gasova i postepeno prelazi u bezvazdušni međuplanetarni prostor.</a:t>
            </a:r>
            <a:r>
              <a:rPr lang="en-GB" sz="2800" smtClean="0">
                <a:latin typeface="Britannic Bold" pitchFamily="34" charset="0"/>
              </a:rPr>
              <a:t> </a:t>
            </a:r>
            <a:r>
              <a:rPr lang="sr-Latn-CS" sz="2800" smtClean="0">
                <a:latin typeface="Britannic Bold" pitchFamily="34" charset="0"/>
              </a:rPr>
              <a:t>Naučnici najčešće smatraju da je maksimalna granica prostiranja atmosfere oko 1000 kilometara.</a:t>
            </a:r>
            <a:endParaRPr lang="en-US" sz="2800" smtClean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VISOKE PADAVINE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8229600" cy="4525963"/>
          </a:xfrm>
        </p:spPr>
        <p:txBody>
          <a:bodyPr/>
          <a:lstStyle/>
          <a:p>
            <a:pPr eaLnBrk="1" hangingPunct="1"/>
            <a:r>
              <a:rPr lang="sr-Latn-CS" smtClean="0"/>
              <a:t>Kiša</a:t>
            </a:r>
          </a:p>
          <a:p>
            <a:pPr eaLnBrk="1" hangingPunct="1"/>
            <a:r>
              <a:rPr lang="sr-Latn-CS" smtClean="0"/>
              <a:t>Grad </a:t>
            </a:r>
          </a:p>
          <a:p>
            <a:pPr eaLnBrk="1" hangingPunct="1"/>
            <a:r>
              <a:rPr lang="sr-Latn-CS" smtClean="0"/>
              <a:t>Sneg</a:t>
            </a:r>
          </a:p>
          <a:p>
            <a:pPr eaLnBrk="1" hangingPunct="1"/>
            <a:r>
              <a:rPr lang="sr-Latn-CS" smtClean="0"/>
              <a:t>Izmaglica </a:t>
            </a:r>
            <a:endParaRPr lang="en-US" smtClean="0"/>
          </a:p>
        </p:txBody>
      </p:sp>
      <p:pic>
        <p:nvPicPr>
          <p:cNvPr id="19461" name="Picture 4" descr="kiš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68413"/>
            <a:ext cx="4248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kiš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268413"/>
            <a:ext cx="20161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sne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429000"/>
            <a:ext cx="29527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 descr="gr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933825"/>
            <a:ext cx="30257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vrstecpah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3068638"/>
            <a:ext cx="24495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5370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NISKE PADAVINE</a:t>
            </a:r>
            <a:endParaRPr lang="en-US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Rosa</a:t>
            </a:r>
          </a:p>
          <a:p>
            <a:pPr eaLnBrk="1" hangingPunct="1"/>
            <a:r>
              <a:rPr lang="sr-Latn-CS" smtClean="0"/>
              <a:t>Inje</a:t>
            </a:r>
          </a:p>
          <a:p>
            <a:pPr eaLnBrk="1" hangingPunct="1"/>
            <a:r>
              <a:rPr lang="sr-Latn-CS" smtClean="0"/>
              <a:t>Slana</a:t>
            </a:r>
          </a:p>
          <a:p>
            <a:pPr eaLnBrk="1" hangingPunct="1"/>
            <a:r>
              <a:rPr lang="sr-Latn-CS" smtClean="0"/>
              <a:t>poledica</a:t>
            </a:r>
            <a:endParaRPr lang="en-US" smtClean="0"/>
          </a:p>
        </p:txBody>
      </p:sp>
      <p:pic>
        <p:nvPicPr>
          <p:cNvPr id="20485" name="Picture 4" descr="rosa nalis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557338"/>
            <a:ext cx="28813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stvaranje in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989138"/>
            <a:ext cx="16938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slan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608388"/>
            <a:ext cx="302418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pole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292600"/>
            <a:ext cx="1889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8" descr="inj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4221163"/>
            <a:ext cx="1368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9" descr="poledi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4149725"/>
            <a:ext cx="144145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/>
            <a:r>
              <a:rPr lang="sr-Latn-CS" smtClean="0">
                <a:solidFill>
                  <a:schemeClr val="accent2"/>
                </a:solidFill>
              </a:rPr>
              <a:t>ATMOSFERA JE UGROŽENA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800" smtClean="0">
                <a:solidFill>
                  <a:srgbClr val="9933FF"/>
                </a:solidFill>
              </a:rPr>
              <a:t>Vazduh je zagađen štetnim materijama koje proizvode fabrike,termoelektrane,motorna vozila.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800" smtClean="0">
                <a:solidFill>
                  <a:srgbClr val="9933FF"/>
                </a:solidFill>
              </a:rPr>
              <a:t>Otrovne materije iz vazduha se vezuju za kapljice kiše i stvaraju kisele kiše koje štete zemljištu i živom svetu.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800" smtClean="0">
                <a:solidFill>
                  <a:srgbClr val="9933FF"/>
                </a:solidFill>
              </a:rPr>
              <a:t>Zbog preterane upotrebe fosilnih goriva proizvodi se previše ugljen-dioksida koji dovodi do efekta staklene bašte.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800" smtClean="0">
                <a:solidFill>
                  <a:srgbClr val="9933FF"/>
                </a:solidFill>
              </a:rPr>
              <a:t>Ozonski omotač koji štiti od štetnih zračenja je istanjen zbog upotrebe sprejeva, materija koje se koriste u proizvodnji frižidera,sagorevanja goriva mlaznih aviona.</a:t>
            </a:r>
            <a:endParaRPr lang="en-US" sz="2800" smtClean="0">
              <a:solidFill>
                <a:srgbClr val="9933FF"/>
              </a:solidFill>
            </a:endParaRPr>
          </a:p>
        </p:txBody>
      </p:sp>
      <p:pic>
        <p:nvPicPr>
          <p:cNvPr id="21508" name="Picture 4" descr="efekat staklene b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5559425"/>
            <a:ext cx="24479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sm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196975"/>
            <a:ext cx="1189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-17140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1" name="Picture 4" descr="atmosphere-couche_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6163"/>
            <a:ext cx="5651500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 i="1" u="sng" smtClean="0">
                <a:solidFill>
                  <a:srgbClr val="FF0066"/>
                </a:solidFill>
              </a:rPr>
              <a:t>ZAŠTITIMO ATMOSFERU</a:t>
            </a:r>
            <a:endParaRPr lang="en-US" b="1" i="1" u="sng" smtClean="0">
              <a:solidFill>
                <a:srgbClr val="FF0066"/>
              </a:solidFill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5435600" y="1196975"/>
            <a:ext cx="3708400" cy="5462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2400" b="1" smtClean="0">
                <a:solidFill>
                  <a:srgbClr val="FF0066"/>
                </a:solidFill>
              </a:rPr>
              <a:t>Ugraditi filtre za prečišćavanje u fabričke dimnjake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400" b="1" smtClean="0">
                <a:solidFill>
                  <a:srgbClr val="FF0066"/>
                </a:solidFill>
              </a:rPr>
              <a:t>Smanjiti upotrebu fosilnih goriva(nafte,zemnog gasa,uglja)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400" b="1" smtClean="0">
                <a:solidFill>
                  <a:srgbClr val="FF0066"/>
                </a:solidFill>
              </a:rPr>
              <a:t>Smanjiti upotrebu dezodoransa i drugih sprejeva</a:t>
            </a:r>
          </a:p>
          <a:p>
            <a:pPr eaLnBrk="1" hangingPunct="1">
              <a:lnSpc>
                <a:spcPct val="80000"/>
              </a:lnSpc>
            </a:pPr>
            <a:r>
              <a:rPr lang="sr-Latn-CS" sz="2400" b="1" smtClean="0">
                <a:solidFill>
                  <a:srgbClr val="FF0066"/>
                </a:solidFill>
              </a:rPr>
              <a:t>Zaštititi postojeće i saditi nove šume,najveće proizvođače kiseonika-pluća Zemlje</a:t>
            </a:r>
            <a:endParaRPr lang="en-US" sz="2400" b="1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atmosfera 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55172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Havala na pažnji!</a:t>
            </a:r>
          </a:p>
          <a:p>
            <a:r>
              <a:rPr lang="sr-Latn-RS" dirty="0" smtClean="0"/>
              <a:t>Prezenaciju pripremila prof.Vesna Tomić.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z="4800" b="1" smtClean="0">
                <a:latin typeface="Freestyle Script" pitchFamily="66" charset="0"/>
              </a:rPr>
              <a:t>Vazdušni omotač Zemlje</a:t>
            </a:r>
            <a:endParaRPr lang="en-US" sz="4800" b="1" smtClean="0">
              <a:latin typeface="Freestyle Script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sr-Latn-CS" sz="2800" smtClean="0">
                <a:latin typeface="Arial Black" pitchFamily="34" charset="0"/>
              </a:rPr>
              <a:t>Atmosferu zovemo i vazdušni omotač zato što njen najveći deo čini vazduh.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sr-Latn-CS" sz="2800" smtClean="0">
                <a:latin typeface="Arial Black" pitchFamily="34" charset="0"/>
              </a:rPr>
              <a:t>Vazduh je smeša gasova u kojoj je najviše azota-78% i kiseonika-21%,te svih ostalih gasova 1%.Atmosfera sadrži i vodenu paru i druge primese kao što su čestice prašine,čađ,pepeo,bakterije i drugo.</a:t>
            </a:r>
            <a:endParaRPr lang="en-US" sz="2800" smtClean="0">
              <a:latin typeface="Arial Black" pitchFamily="34" charset="0"/>
            </a:endParaRPr>
          </a:p>
        </p:txBody>
      </p:sp>
      <p:pic>
        <p:nvPicPr>
          <p:cNvPr id="6148" name="Picture 4" descr="sastav vazdu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1950" y="4437063"/>
            <a:ext cx="11620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-0.02408 L -0.32361 -0.34977 " pathEditMode="relative" ptsTypes="AA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4AAD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latin typeface="Arial Black" pitchFamily="34" charset="0"/>
              </a:rPr>
              <a:t>Značaj atmosfere</a:t>
            </a:r>
            <a:endParaRPr lang="en-US" smtClean="0">
              <a:latin typeface="Arial Black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sr-Latn-CS" sz="2800" i="1" smtClean="0"/>
              <a:t>Život na Zemlji je moguć zahvaljujući atmosferi: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800" i="1" smtClean="0"/>
              <a:t>-sadrži kiseonik neophodan za disanje,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800" i="1" smtClean="0"/>
              <a:t>-štiti Zemlju od štetnog Sunčevog zračenja,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800" i="1" smtClean="0"/>
              <a:t>-čuva planetu od udara meteoroida i drugih vasionskih tela,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800" i="1" smtClean="0"/>
              <a:t>-štiti od preteranog zagrevanja i hlađenja,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800" i="1" smtClean="0"/>
              <a:t>-omogućava kruženje vode u prirodi,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800" i="1" smtClean="0"/>
              <a:t> te pojavu oblaka,kiše,vetra.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CS" sz="2800" i="1" smtClean="0"/>
              <a:t>-omogućava prenos radio-talasa  i zvuka</a:t>
            </a:r>
            <a:endParaRPr lang="en-US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Osnovne odlike atmosfere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50" y="1500188"/>
            <a:ext cx="8643938" cy="39703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r-Latn-CS" dirty="0"/>
              <a:t>Atmosfera je___________________________________________________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Donja granica atmosfere je_______________________________________ .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Gornja granica atmosfere je tamo gde ona prelazi u ___________________.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Atmosferu zovemo vazdušni omotač  Zemlje zato što __________________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Vazduh je _____________________________________________________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Atmosfera osim vazduha još sadrži npr.______________________________.</a:t>
            </a:r>
          </a:p>
          <a:p>
            <a:pPr>
              <a:defRPr/>
            </a:pPr>
            <a:endParaRPr lang="sr-Latn-CS" dirty="0"/>
          </a:p>
          <a:p>
            <a:pPr>
              <a:defRPr/>
            </a:pPr>
            <a:r>
              <a:rPr lang="sr-Latn-CS" dirty="0"/>
              <a:t>Značaj atmosfere ogleda se u tome   što___________________________________________________________.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Slojevi</a:t>
            </a:r>
            <a:r>
              <a:rPr lang="en-US" dirty="0" smtClean="0"/>
              <a:t> </a:t>
            </a:r>
            <a:r>
              <a:rPr lang="en-US" dirty="0" err="1" smtClean="0"/>
              <a:t>atmosfere</a:t>
            </a:r>
            <a:endParaRPr lang="en-US" dirty="0"/>
          </a:p>
        </p:txBody>
      </p:sp>
      <p:pic>
        <p:nvPicPr>
          <p:cNvPr id="5" name="Content Placeholder 4" descr="Atmosphere_structure-sr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168352" cy="25202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0800000" flipH="1" flipV="1">
            <a:off x="251520" y="3789040"/>
            <a:ext cx="3384376" cy="201622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r-Latn-CS" sz="4200" b="1" dirty="0" smtClean="0"/>
              <a:t>          Fizičke odlike vazduha</a:t>
            </a:r>
            <a:endParaRPr lang="en-US" sz="4200" b="1" dirty="0" smtClean="0"/>
          </a:p>
          <a:p>
            <a:pPr>
              <a:buNone/>
            </a:pPr>
            <a:r>
              <a:rPr lang="sr-Latn-CS" sz="4200" b="1" dirty="0" smtClean="0"/>
              <a:t>(temperatura,pritisak,gustina)menjaju se sa promenom visine. Zbog toga u atmosferi možemo izdvojiti nekoliko koncentričnih slojeva: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63888" y="1052737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r-Latn-CS" sz="2000" b="1" dirty="0" smtClean="0"/>
              <a:t>TROPOSFERA</a:t>
            </a:r>
            <a:r>
              <a:rPr lang="sr-Latn-CS" sz="2000" dirty="0" smtClean="0"/>
              <a:t>-najniži sloj (do 9-18 km),najgušći(sadrži 80% ukupne mase vazduha i najveći deo vodene pare). Troposfera je deo geografskog omotača. U njoj se dešavaju svi procesi koji utiču na vremenske prilike na Zemlji.</a:t>
            </a:r>
          </a:p>
          <a:p>
            <a:pPr>
              <a:lnSpc>
                <a:spcPct val="80000"/>
              </a:lnSpc>
            </a:pPr>
            <a:r>
              <a:rPr lang="sr-Latn-CS" sz="2000" dirty="0" smtClean="0"/>
              <a:t>    </a:t>
            </a:r>
            <a:r>
              <a:rPr lang="sr-Latn-CS" sz="2000" b="1" dirty="0" smtClean="0"/>
              <a:t>STRATOSFERA</a:t>
            </a:r>
            <a:r>
              <a:rPr lang="sr-Latn-CS" sz="2000" dirty="0" smtClean="0"/>
              <a:t>  U stratosferi se nalazi ozonski omotač koji upija štetna ultraljubičasta zračenja(ozon-poseban oblik kiseonika).Skoro da i nema vodene pare,vazduh je ređi a temperature su više nego u troposferi. Mlazni avioni lete u nižim slojevima stratosfere,jer je vazduh miran i čist.</a:t>
            </a:r>
          </a:p>
          <a:p>
            <a:pPr>
              <a:lnSpc>
                <a:spcPct val="80000"/>
              </a:lnSpc>
            </a:pPr>
            <a:r>
              <a:rPr lang="sr-Latn-CS" sz="2000" dirty="0" smtClean="0"/>
              <a:t>    </a:t>
            </a:r>
            <a:r>
              <a:rPr lang="sr-Latn-CS" sz="2000" b="1" dirty="0" smtClean="0"/>
              <a:t>MEZOSFERA</a:t>
            </a:r>
            <a:r>
              <a:rPr lang="sr-Latn-CS" sz="2000" dirty="0" smtClean="0"/>
              <a:t> je omotač u kojem sagorevaju meteori.U nižim slojevima je jako toplo, u višim jako hladno.</a:t>
            </a:r>
          </a:p>
          <a:p>
            <a:pPr>
              <a:lnSpc>
                <a:spcPct val="80000"/>
              </a:lnSpc>
            </a:pPr>
            <a:r>
              <a:rPr lang="sr-Latn-CS" sz="2000" dirty="0" smtClean="0"/>
              <a:t>    </a:t>
            </a:r>
            <a:r>
              <a:rPr lang="sr-Latn-CS" sz="2000" b="1" dirty="0" smtClean="0"/>
              <a:t>TERMOSFERA</a:t>
            </a:r>
            <a:r>
              <a:rPr lang="sr-Latn-CS" sz="2000" dirty="0" smtClean="0"/>
              <a:t> se naziva i jonosfera jer se tu nalaze naelektrisane čestice joni,važna je za slanje radio-signala oko naše planete.</a:t>
            </a:r>
          </a:p>
          <a:p>
            <a:pPr>
              <a:lnSpc>
                <a:spcPct val="80000"/>
              </a:lnSpc>
            </a:pPr>
            <a:r>
              <a:rPr lang="sr-Latn-CS" sz="2000" dirty="0" smtClean="0"/>
              <a:t>    </a:t>
            </a:r>
            <a:r>
              <a:rPr lang="sr-Latn-CS" sz="2000" b="1" dirty="0" smtClean="0"/>
              <a:t>EGZOSFERA</a:t>
            </a:r>
            <a:r>
              <a:rPr lang="sr-Latn-CS" sz="2000" dirty="0" smtClean="0"/>
              <a:t>-čest naziv za deo gde  atmosfera postaje deo vasione.Temperature su i do 1000 stepeni.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zgleda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648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500063"/>
            <a:ext cx="8429625" cy="5016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dirty="0"/>
              <a:t>Atmosferu delimo u više slojeva zbog razlika u___________________</a:t>
            </a:r>
          </a:p>
          <a:p>
            <a:pPr>
              <a:defRPr/>
            </a:pPr>
            <a:endParaRPr lang="sr-Latn-CS" sz="2000" dirty="0"/>
          </a:p>
          <a:p>
            <a:pPr>
              <a:defRPr/>
            </a:pPr>
            <a:r>
              <a:rPr lang="sr-Latn-CS" sz="2000" dirty="0"/>
              <a:t>Poređaj slojeve atmosfere počev od najnižeg ka najvišem:</a:t>
            </a:r>
            <a:br>
              <a:rPr lang="sr-Latn-CS" sz="2000" dirty="0"/>
            </a:br>
            <a:r>
              <a:rPr lang="sr-Latn-CS" sz="2000" dirty="0"/>
              <a:t>mezosfera,stratosfera,troposfera,termosfera,egzosfera</a:t>
            </a:r>
          </a:p>
          <a:p>
            <a:pPr>
              <a:defRPr/>
            </a:pPr>
            <a:r>
              <a:rPr lang="sr-Latn-CS" sz="2000" dirty="0"/>
              <a:t>_________________________________________________________</a:t>
            </a:r>
          </a:p>
          <a:p>
            <a:pPr>
              <a:defRPr/>
            </a:pPr>
            <a:r>
              <a:rPr lang="sr-Latn-CS" sz="2000" dirty="0"/>
              <a:t>Geografskom omotaču pripada sloj atmosfere koji se zove ______________a njegova debljina je _________kilometara.</a:t>
            </a:r>
          </a:p>
          <a:p>
            <a:pPr>
              <a:defRPr/>
            </a:pPr>
            <a:endParaRPr lang="sr-Latn-CS" sz="2000" dirty="0"/>
          </a:p>
          <a:p>
            <a:pPr>
              <a:defRPr/>
            </a:pPr>
            <a:r>
              <a:rPr lang="sr-Latn-CS" sz="2000" dirty="0"/>
              <a:t>Najviše vazduha ima u _________________________.</a:t>
            </a:r>
          </a:p>
          <a:p>
            <a:pPr>
              <a:defRPr/>
            </a:pPr>
            <a:endParaRPr lang="sr-Latn-CS" sz="2000" dirty="0"/>
          </a:p>
          <a:p>
            <a:pPr>
              <a:defRPr/>
            </a:pPr>
            <a:r>
              <a:rPr lang="sr-Latn-CS" sz="2000" dirty="0"/>
              <a:t>Vremenske pojave kao što su kiša,oblaci,vetar,dešavaju se u ________________________________________________.</a:t>
            </a:r>
          </a:p>
          <a:p>
            <a:pPr>
              <a:defRPr/>
            </a:pPr>
            <a:r>
              <a:rPr lang="sr-Latn-CS" sz="2000" dirty="0"/>
              <a:t>Ozonski omotač se nalazi u ______________________na visini oko ________km.Njegov značaj je u tome ____________________________________________________________________________________________________________________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6C8D2">
                  <a:alpha val="0"/>
                </a:srgbClr>
              </a:gs>
              <a:gs pos="100000">
                <a:srgbClr val="FFFF66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r-Latn-CS" b="1" i="1" u="sng" dirty="0" smtClean="0"/>
              <a:t>VREMENSKI</a:t>
            </a:r>
            <a:r>
              <a:rPr lang="sr-Latn-RS" b="1" i="1" u="sng" dirty="0" smtClean="0"/>
              <a:t> </a:t>
            </a:r>
            <a:r>
              <a:rPr lang="sr-Latn-RS" b="1" i="1" u="sng" dirty="0" smtClean="0"/>
              <a:t>ili meteorološki </a:t>
            </a:r>
            <a:br>
              <a:rPr lang="sr-Latn-RS" b="1" i="1" u="sng" dirty="0" smtClean="0"/>
            </a:br>
            <a:r>
              <a:rPr lang="sr-Latn-CS" b="1" i="1" u="sng" dirty="0" smtClean="0"/>
              <a:t> </a:t>
            </a:r>
            <a:r>
              <a:rPr lang="sr-Latn-CS" b="1" i="1" u="sng" dirty="0" smtClean="0"/>
              <a:t>ELEMENTI</a:t>
            </a:r>
            <a:endParaRPr lang="en-US" b="1" i="1" u="sng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500188"/>
            <a:ext cx="7429500" cy="5097462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  <a:buClr>
                <a:schemeClr val="accent2"/>
              </a:buClr>
              <a:buFont typeface="Arial" charset="0"/>
              <a:buNone/>
            </a:pPr>
            <a:r>
              <a:rPr lang="sr-Latn-CS" sz="2400" b="1" i="1" dirty="0" smtClean="0"/>
              <a:t>Kada želimo da opišemo stanje vazduha reći ćemo-toplo,hladno,oblačno</a:t>
            </a:r>
            <a:r>
              <a:rPr lang="sr-Latn-CS" sz="2000" b="1" i="1" dirty="0" smtClean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b="1" i="1" dirty="0" smtClean="0"/>
              <a:t>     kišovito, vetrovito…Dakle,stanja vazduha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b="1" i="1" dirty="0" smtClean="0"/>
              <a:t>     iskazujemo temperaturom , pritiskom, vlažnošću,dužinom sunčanih intervala, oblačnošću,padavinama-nizom karakteristika koje jednim imenom nazivamo vremenskim elementima.Svi vremenski elementi su međusobno povezani, promena jednog elementa izaziva lančano promenu ostalih</a:t>
            </a:r>
            <a:r>
              <a:rPr lang="sr-Latn-CS" sz="2400" b="1" i="1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b="1" i="1" u="sng" dirty="0" smtClean="0"/>
              <a:t>Trenutno </a:t>
            </a:r>
            <a:r>
              <a:rPr lang="sr-Latn-CS" sz="2400" b="1" i="1" u="sng" dirty="0" smtClean="0"/>
              <a:t>stanje </a:t>
            </a:r>
            <a:r>
              <a:rPr lang="sr-Latn-CS" sz="2400" b="1" i="1" dirty="0" smtClean="0"/>
              <a:t>vremenskih elemenata iznad neke oblasti zovemo </a:t>
            </a:r>
            <a:r>
              <a:rPr lang="sr-Latn-CS" sz="2400" b="1" i="1" u="sng" dirty="0" smtClean="0"/>
              <a:t>vreme</a:t>
            </a:r>
            <a:r>
              <a:rPr lang="sr-Latn-CS" sz="2400" b="1" i="1" u="sng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b="1" i="1" dirty="0" smtClean="0"/>
              <a:t>Naučno </a:t>
            </a:r>
            <a:r>
              <a:rPr lang="sr-Latn-CS" sz="2400" b="1" i="1" dirty="0" smtClean="0"/>
              <a:t>proučavanje vremena nazvano </a:t>
            </a:r>
            <a:r>
              <a:rPr lang="sr-Latn-CS" sz="2400" b="1" i="1" u="sng" dirty="0" smtClean="0"/>
              <a:t>meteorologija</a:t>
            </a:r>
            <a:r>
              <a:rPr lang="sr-Latn-CS" sz="2400" b="1" i="1" dirty="0" smtClean="0"/>
              <a:t>,počinje u Italiji u 17.veku</a:t>
            </a:r>
            <a:r>
              <a:rPr lang="sr-Latn-CS" sz="2400" b="1" i="1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2400" b="1" i="1" dirty="0" smtClean="0"/>
              <a:t>Stručno </a:t>
            </a:r>
            <a:r>
              <a:rPr lang="sr-Latn-CS" sz="2400" b="1" i="1" dirty="0" smtClean="0"/>
              <a:t>predviđanje vremenskih prilika naziva se </a:t>
            </a:r>
            <a:r>
              <a:rPr lang="sr-Latn-CS" sz="2400" b="1" i="1" u="sng" dirty="0" smtClean="0"/>
              <a:t>vremenska prognoza.Nju</a:t>
            </a:r>
            <a:r>
              <a:rPr lang="sr-Latn-CS" sz="2400" b="1" i="1" dirty="0" smtClean="0"/>
              <a:t> sastavljaju na osnovu osmatranja i proučavanja stručnjaci koji se zovu </a:t>
            </a:r>
            <a:r>
              <a:rPr lang="sr-Latn-CS" sz="2400" b="1" i="1" u="sng" dirty="0" smtClean="0"/>
              <a:t>meteorolozi.</a:t>
            </a:r>
            <a:r>
              <a:rPr lang="sr-Latn-CS" sz="1200" u="sng" dirty="0" smtClean="0"/>
              <a:t>  </a:t>
            </a:r>
            <a:endParaRPr lang="en-US" sz="1200" u="sng" dirty="0" smtClean="0"/>
          </a:p>
        </p:txBody>
      </p:sp>
      <p:pic>
        <p:nvPicPr>
          <p:cNvPr id="9221" name="Picture 6" descr="sinopticka kart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214313"/>
            <a:ext cx="147002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1192</Words>
  <Application>Microsoft Office PowerPoint</Application>
  <PresentationFormat>On-screen Show (4:3)</PresentationFormat>
  <Paragraphs>152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PLANETA ZEMLJA</vt:lpstr>
      <vt:lpstr>Prostiranje atmosfere</vt:lpstr>
      <vt:lpstr>Vazdušni omotač Zemlje</vt:lpstr>
      <vt:lpstr>Značaj atmosfere</vt:lpstr>
      <vt:lpstr>Osnovne odlike atmosfere</vt:lpstr>
      <vt:lpstr>Slojevi atmosfere</vt:lpstr>
      <vt:lpstr>Slide 7</vt:lpstr>
      <vt:lpstr>Slide 8</vt:lpstr>
      <vt:lpstr>VREMENSKI ili meteorološki   ELEMENTI</vt:lpstr>
      <vt:lpstr>Vreme-Klima Meteorološki-klimatski elementi</vt:lpstr>
      <vt:lpstr>Slide 11</vt:lpstr>
      <vt:lpstr>Meteorološka stanica</vt:lpstr>
      <vt:lpstr>INSOLACIJA</vt:lpstr>
      <vt:lpstr>VAZDUŠNI PRITISAK</vt:lpstr>
      <vt:lpstr>VLAŽNOST VAZDUHA</vt:lpstr>
      <vt:lpstr>VETAR</vt:lpstr>
      <vt:lpstr>OBLAČNOST</vt:lpstr>
      <vt:lpstr>Vrste oblaka</vt:lpstr>
      <vt:lpstr>PADAVINE</vt:lpstr>
      <vt:lpstr>VISOKE PADAVINE</vt:lpstr>
      <vt:lpstr>NISKE PADAVINE</vt:lpstr>
      <vt:lpstr>ATMOSFERA JE UGROŽENA</vt:lpstr>
      <vt:lpstr>ZAŠTITIMO ATMOSFERU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Bojana</dc:creator>
  <cp:lastModifiedBy>Bojana</cp:lastModifiedBy>
  <cp:revision>12</cp:revision>
  <dcterms:created xsi:type="dcterms:W3CDTF">2019-04-03T20:40:03Z</dcterms:created>
  <dcterms:modified xsi:type="dcterms:W3CDTF">2020-03-25T12:22:09Z</dcterms:modified>
</cp:coreProperties>
</file>