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7" autoAdjust="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C131C-BB55-42EC-83AD-8C83DCFEEC8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E7FCD-746A-4E2C-8CAC-1273F125CDDF}">
      <dgm:prSet phldrT="[Text]"/>
      <dgm:spPr/>
      <dgm:t>
        <a:bodyPr/>
        <a:lstStyle/>
        <a:p>
          <a:r>
            <a:rPr lang="sr-Cyrl-RS" dirty="0" smtClean="0"/>
            <a:t>ИНДУСТРИЈА</a:t>
          </a:r>
          <a:endParaRPr lang="en-US" dirty="0"/>
        </a:p>
      </dgm:t>
    </dgm:pt>
    <dgm:pt modelId="{4C021967-5446-4525-9F5A-A8545D706868}" type="parTrans" cxnId="{ECC9E9C6-07C2-4CA9-8173-7EFD8DC0944E}">
      <dgm:prSet/>
      <dgm:spPr/>
      <dgm:t>
        <a:bodyPr/>
        <a:lstStyle/>
        <a:p>
          <a:endParaRPr lang="en-US"/>
        </a:p>
      </dgm:t>
    </dgm:pt>
    <dgm:pt modelId="{43584C32-5A21-40D2-9A56-1C36197A00B9}" type="sibTrans" cxnId="{ECC9E9C6-07C2-4CA9-8173-7EFD8DC0944E}">
      <dgm:prSet/>
      <dgm:spPr/>
      <dgm:t>
        <a:bodyPr/>
        <a:lstStyle/>
        <a:p>
          <a:endParaRPr lang="en-US"/>
        </a:p>
      </dgm:t>
    </dgm:pt>
    <dgm:pt modelId="{E6E1C4CE-227F-4846-8C83-59D7AA579A02}">
      <dgm:prSet phldrT="[Text]"/>
      <dgm:spPr/>
      <dgm:t>
        <a:bodyPr/>
        <a:lstStyle/>
        <a:p>
          <a:r>
            <a:rPr lang="sr-Cyrl-RS" dirty="0" smtClean="0"/>
            <a:t>према предмету рада</a:t>
          </a:r>
          <a:endParaRPr lang="en-US" dirty="0"/>
        </a:p>
      </dgm:t>
    </dgm:pt>
    <dgm:pt modelId="{CD791FC3-E9B7-4BAB-9AE7-380C4A1DF644}" type="parTrans" cxnId="{C34F672F-7BD0-47C9-8C37-A48DC83F0033}">
      <dgm:prSet/>
      <dgm:spPr/>
      <dgm:t>
        <a:bodyPr/>
        <a:lstStyle/>
        <a:p>
          <a:endParaRPr lang="en-US"/>
        </a:p>
      </dgm:t>
    </dgm:pt>
    <dgm:pt modelId="{76181F05-B738-4C40-BC77-3BBEC90E7DD2}" type="sibTrans" cxnId="{C34F672F-7BD0-47C9-8C37-A48DC83F0033}">
      <dgm:prSet/>
      <dgm:spPr/>
      <dgm:t>
        <a:bodyPr/>
        <a:lstStyle/>
        <a:p>
          <a:endParaRPr lang="en-US"/>
        </a:p>
      </dgm:t>
    </dgm:pt>
    <dgm:pt modelId="{143AC4C1-F409-4CD5-98CE-767A2794BFE6}">
      <dgm:prSet phldrT="[Text]"/>
      <dgm:spPr/>
      <dgm:t>
        <a:bodyPr/>
        <a:lstStyle/>
        <a:p>
          <a:r>
            <a:rPr lang="sr-Cyrl-RS" dirty="0" smtClean="0"/>
            <a:t>према намени и врсти производа</a:t>
          </a:r>
          <a:endParaRPr lang="en-US" dirty="0"/>
        </a:p>
      </dgm:t>
    </dgm:pt>
    <dgm:pt modelId="{619C1BD5-7358-4F67-95B6-DCBAE8273E45}" type="parTrans" cxnId="{8C0A8F33-6A4E-4168-88CC-34C4C9DA0CB3}">
      <dgm:prSet/>
      <dgm:spPr/>
      <dgm:t>
        <a:bodyPr/>
        <a:lstStyle/>
        <a:p>
          <a:endParaRPr lang="en-US"/>
        </a:p>
      </dgm:t>
    </dgm:pt>
    <dgm:pt modelId="{2944D274-B2E5-4427-BAD4-559B6B2FAEAE}" type="sibTrans" cxnId="{8C0A8F33-6A4E-4168-88CC-34C4C9DA0CB3}">
      <dgm:prSet/>
      <dgm:spPr/>
      <dgm:t>
        <a:bodyPr/>
        <a:lstStyle/>
        <a:p>
          <a:endParaRPr lang="en-US"/>
        </a:p>
      </dgm:t>
    </dgm:pt>
    <dgm:pt modelId="{DD747425-5089-43F6-917A-2E223C47F847}">
      <dgm:prSet phldrT="[Text]"/>
      <dgm:spPr/>
      <dgm:t>
        <a:bodyPr/>
        <a:lstStyle/>
        <a:p>
          <a:r>
            <a:rPr lang="sr-Cyrl-RS" dirty="0" smtClean="0"/>
            <a:t>1.  екстрактивна</a:t>
          </a:r>
        </a:p>
        <a:p>
          <a:r>
            <a:rPr lang="sr-Cyrl-RS" dirty="0" smtClean="0"/>
            <a:t>2. прерађивачка</a:t>
          </a:r>
          <a:endParaRPr lang="en-US" dirty="0"/>
        </a:p>
      </dgm:t>
    </dgm:pt>
    <dgm:pt modelId="{1A0FE11B-0503-424D-A215-A6DEF3CA70E6}" type="parTrans" cxnId="{ACD79903-B637-4D76-B21E-4846FB000582}">
      <dgm:prSet/>
      <dgm:spPr/>
      <dgm:t>
        <a:bodyPr/>
        <a:lstStyle/>
        <a:p>
          <a:endParaRPr lang="en-US"/>
        </a:p>
      </dgm:t>
    </dgm:pt>
    <dgm:pt modelId="{4FB8896C-CED4-45BD-9DF0-D23A1491D002}" type="sibTrans" cxnId="{ACD79903-B637-4D76-B21E-4846FB000582}">
      <dgm:prSet/>
      <dgm:spPr/>
      <dgm:t>
        <a:bodyPr/>
        <a:lstStyle/>
        <a:p>
          <a:endParaRPr lang="en-US"/>
        </a:p>
      </dgm:t>
    </dgm:pt>
    <dgm:pt modelId="{A2F94C50-CC14-4B7F-97F9-BA29D9388218}">
      <dgm:prSet phldrT="[Text]"/>
      <dgm:spPr/>
      <dgm:t>
        <a:bodyPr/>
        <a:lstStyle/>
        <a:p>
          <a:r>
            <a:rPr lang="sr-Cyrl-RS" dirty="0" smtClean="0"/>
            <a:t>1.тешка</a:t>
          </a:r>
        </a:p>
        <a:p>
          <a:r>
            <a:rPr lang="sr-Cyrl-RS" dirty="0" smtClean="0"/>
            <a:t>2. лака </a:t>
          </a:r>
          <a:endParaRPr lang="en-US" dirty="0"/>
        </a:p>
      </dgm:t>
    </dgm:pt>
    <dgm:pt modelId="{4E4106CE-0F22-4FC3-A403-68A40E7E883F}" type="parTrans" cxnId="{7743EBEE-BCF6-49E7-A2AD-28CA2962AABF}">
      <dgm:prSet/>
      <dgm:spPr/>
      <dgm:t>
        <a:bodyPr/>
        <a:lstStyle/>
        <a:p>
          <a:endParaRPr lang="en-US"/>
        </a:p>
      </dgm:t>
    </dgm:pt>
    <dgm:pt modelId="{78E38A66-4D12-4B1E-AE21-DE8A6DB0D8E6}" type="sibTrans" cxnId="{7743EBEE-BCF6-49E7-A2AD-28CA2962AABF}">
      <dgm:prSet/>
      <dgm:spPr/>
      <dgm:t>
        <a:bodyPr/>
        <a:lstStyle/>
        <a:p>
          <a:endParaRPr lang="en-US"/>
        </a:p>
      </dgm:t>
    </dgm:pt>
    <dgm:pt modelId="{156A9607-1320-4819-9960-18C6C17C1696}" type="pres">
      <dgm:prSet presAssocID="{E28C131C-BB55-42EC-83AD-8C83DCFEEC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4346F-0A83-473F-8DD6-E60A949110B5}" type="pres">
      <dgm:prSet presAssocID="{E28C131C-BB55-42EC-83AD-8C83DCFEEC8D}" presName="matrix" presStyleCnt="0"/>
      <dgm:spPr/>
    </dgm:pt>
    <dgm:pt modelId="{7BD0B375-98B6-4F6C-8B14-C273B349187D}" type="pres">
      <dgm:prSet presAssocID="{E28C131C-BB55-42EC-83AD-8C83DCFEEC8D}" presName="tile1" presStyleLbl="node1" presStyleIdx="0" presStyleCnt="4"/>
      <dgm:spPr/>
      <dgm:t>
        <a:bodyPr/>
        <a:lstStyle/>
        <a:p>
          <a:endParaRPr lang="en-US"/>
        </a:p>
      </dgm:t>
    </dgm:pt>
    <dgm:pt modelId="{85B0A58C-B8CE-4F6F-9C51-827C9AC5CA23}" type="pres">
      <dgm:prSet presAssocID="{E28C131C-BB55-42EC-83AD-8C83DCFEEC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13AB6-FEE7-4F7D-943F-E7D6FB337A81}" type="pres">
      <dgm:prSet presAssocID="{E28C131C-BB55-42EC-83AD-8C83DCFEEC8D}" presName="tile2" presStyleLbl="node1" presStyleIdx="1" presStyleCnt="4"/>
      <dgm:spPr/>
      <dgm:t>
        <a:bodyPr/>
        <a:lstStyle/>
        <a:p>
          <a:endParaRPr lang="en-US"/>
        </a:p>
      </dgm:t>
    </dgm:pt>
    <dgm:pt modelId="{5488D443-0326-4637-B75F-631EF44C844E}" type="pres">
      <dgm:prSet presAssocID="{E28C131C-BB55-42EC-83AD-8C83DCFEEC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68B1D-933A-4D89-A6B9-B15A8DB43C30}" type="pres">
      <dgm:prSet presAssocID="{E28C131C-BB55-42EC-83AD-8C83DCFEEC8D}" presName="tile3" presStyleLbl="node1" presStyleIdx="2" presStyleCnt="4"/>
      <dgm:spPr/>
      <dgm:t>
        <a:bodyPr/>
        <a:lstStyle/>
        <a:p>
          <a:endParaRPr lang="en-US"/>
        </a:p>
      </dgm:t>
    </dgm:pt>
    <dgm:pt modelId="{FB40BBD9-05F5-4798-BD84-974AE140916A}" type="pres">
      <dgm:prSet presAssocID="{E28C131C-BB55-42EC-83AD-8C83DCFEEC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F2BC1-182E-45FA-887D-23699F6705C4}" type="pres">
      <dgm:prSet presAssocID="{E28C131C-BB55-42EC-83AD-8C83DCFEEC8D}" presName="tile4" presStyleLbl="node1" presStyleIdx="3" presStyleCnt="4"/>
      <dgm:spPr/>
      <dgm:t>
        <a:bodyPr/>
        <a:lstStyle/>
        <a:p>
          <a:endParaRPr lang="en-US"/>
        </a:p>
      </dgm:t>
    </dgm:pt>
    <dgm:pt modelId="{D7771107-CE6A-44A5-89A0-52532DCEDD01}" type="pres">
      <dgm:prSet presAssocID="{E28C131C-BB55-42EC-83AD-8C83DCFEEC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D49E8-E675-4675-8FBE-C727F60195AC}" type="pres">
      <dgm:prSet presAssocID="{E28C131C-BB55-42EC-83AD-8C83DCFEEC8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CC9E9C6-07C2-4CA9-8173-7EFD8DC0944E}" srcId="{E28C131C-BB55-42EC-83AD-8C83DCFEEC8D}" destId="{E8EE7FCD-746A-4E2C-8CAC-1273F125CDDF}" srcOrd="0" destOrd="0" parTransId="{4C021967-5446-4525-9F5A-A8545D706868}" sibTransId="{43584C32-5A21-40D2-9A56-1C36197A00B9}"/>
    <dgm:cxn modelId="{C34F672F-7BD0-47C9-8C37-A48DC83F0033}" srcId="{E8EE7FCD-746A-4E2C-8CAC-1273F125CDDF}" destId="{E6E1C4CE-227F-4846-8C83-59D7AA579A02}" srcOrd="0" destOrd="0" parTransId="{CD791FC3-E9B7-4BAB-9AE7-380C4A1DF644}" sibTransId="{76181F05-B738-4C40-BC77-3BBEC90E7DD2}"/>
    <dgm:cxn modelId="{4B7C589F-0518-40A2-856A-BC35ABC4D201}" type="presOf" srcId="{E28C131C-BB55-42EC-83AD-8C83DCFEEC8D}" destId="{156A9607-1320-4819-9960-18C6C17C1696}" srcOrd="0" destOrd="0" presId="urn:microsoft.com/office/officeart/2005/8/layout/matrix1"/>
    <dgm:cxn modelId="{4B190596-6314-4AA7-B2E9-A77175FD9CF1}" type="presOf" srcId="{A2F94C50-CC14-4B7F-97F9-BA29D9388218}" destId="{D7771107-CE6A-44A5-89A0-52532DCEDD01}" srcOrd="1" destOrd="0" presId="urn:microsoft.com/office/officeart/2005/8/layout/matrix1"/>
    <dgm:cxn modelId="{8C0A8F33-6A4E-4168-88CC-34C4C9DA0CB3}" srcId="{E8EE7FCD-746A-4E2C-8CAC-1273F125CDDF}" destId="{143AC4C1-F409-4CD5-98CE-767A2794BFE6}" srcOrd="1" destOrd="0" parTransId="{619C1BD5-7358-4F67-95B6-DCBAE8273E45}" sibTransId="{2944D274-B2E5-4427-BAD4-559B6B2FAEAE}"/>
    <dgm:cxn modelId="{A88CFA06-9D0A-41B9-822D-6184CFA61C59}" type="presOf" srcId="{E6E1C4CE-227F-4846-8C83-59D7AA579A02}" destId="{7BD0B375-98B6-4F6C-8B14-C273B349187D}" srcOrd="0" destOrd="0" presId="urn:microsoft.com/office/officeart/2005/8/layout/matrix1"/>
    <dgm:cxn modelId="{DCDFDE85-4891-46D2-94E6-114B1A2A874F}" type="presOf" srcId="{DD747425-5089-43F6-917A-2E223C47F847}" destId="{8BD68B1D-933A-4D89-A6B9-B15A8DB43C30}" srcOrd="0" destOrd="0" presId="urn:microsoft.com/office/officeart/2005/8/layout/matrix1"/>
    <dgm:cxn modelId="{40BBD581-0788-4275-A502-9E31FDDB173C}" type="presOf" srcId="{A2F94C50-CC14-4B7F-97F9-BA29D9388218}" destId="{B5AF2BC1-182E-45FA-887D-23699F6705C4}" srcOrd="0" destOrd="0" presId="urn:microsoft.com/office/officeart/2005/8/layout/matrix1"/>
    <dgm:cxn modelId="{42917756-ADC0-4158-997E-5BB29C050BBB}" type="presOf" srcId="{143AC4C1-F409-4CD5-98CE-767A2794BFE6}" destId="{CE013AB6-FEE7-4F7D-943F-E7D6FB337A81}" srcOrd="0" destOrd="0" presId="urn:microsoft.com/office/officeart/2005/8/layout/matrix1"/>
    <dgm:cxn modelId="{70334268-D96E-4767-B4C6-A134FF36B4C9}" type="presOf" srcId="{143AC4C1-F409-4CD5-98CE-767A2794BFE6}" destId="{5488D443-0326-4637-B75F-631EF44C844E}" srcOrd="1" destOrd="0" presId="urn:microsoft.com/office/officeart/2005/8/layout/matrix1"/>
    <dgm:cxn modelId="{F8F8B1F5-CFB9-4C18-9446-21DA9DF29DDB}" type="presOf" srcId="{DD747425-5089-43F6-917A-2E223C47F847}" destId="{FB40BBD9-05F5-4798-BD84-974AE140916A}" srcOrd="1" destOrd="0" presId="urn:microsoft.com/office/officeart/2005/8/layout/matrix1"/>
    <dgm:cxn modelId="{ACD79903-B637-4D76-B21E-4846FB000582}" srcId="{E8EE7FCD-746A-4E2C-8CAC-1273F125CDDF}" destId="{DD747425-5089-43F6-917A-2E223C47F847}" srcOrd="2" destOrd="0" parTransId="{1A0FE11B-0503-424D-A215-A6DEF3CA70E6}" sibTransId="{4FB8896C-CED4-45BD-9DF0-D23A1491D002}"/>
    <dgm:cxn modelId="{DCDFCA24-DCC7-4E86-82FF-13EE874B61FF}" type="presOf" srcId="{E8EE7FCD-746A-4E2C-8CAC-1273F125CDDF}" destId="{C77D49E8-E675-4675-8FBE-C727F60195AC}" srcOrd="0" destOrd="0" presId="urn:microsoft.com/office/officeart/2005/8/layout/matrix1"/>
    <dgm:cxn modelId="{A02BB20A-2B10-4AFD-AAB9-F18BD041FEFD}" type="presOf" srcId="{E6E1C4CE-227F-4846-8C83-59D7AA579A02}" destId="{85B0A58C-B8CE-4F6F-9C51-827C9AC5CA23}" srcOrd="1" destOrd="0" presId="urn:microsoft.com/office/officeart/2005/8/layout/matrix1"/>
    <dgm:cxn modelId="{7743EBEE-BCF6-49E7-A2AD-28CA2962AABF}" srcId="{E8EE7FCD-746A-4E2C-8CAC-1273F125CDDF}" destId="{A2F94C50-CC14-4B7F-97F9-BA29D9388218}" srcOrd="3" destOrd="0" parTransId="{4E4106CE-0F22-4FC3-A403-68A40E7E883F}" sibTransId="{78E38A66-4D12-4B1E-AE21-DE8A6DB0D8E6}"/>
    <dgm:cxn modelId="{9160CBA5-2D62-42D9-B893-49414772067A}" type="presParOf" srcId="{156A9607-1320-4819-9960-18C6C17C1696}" destId="{6F04346F-0A83-473F-8DD6-E60A949110B5}" srcOrd="0" destOrd="0" presId="urn:microsoft.com/office/officeart/2005/8/layout/matrix1"/>
    <dgm:cxn modelId="{DC5E4409-1465-4848-BED0-0E8655D8AC74}" type="presParOf" srcId="{6F04346F-0A83-473F-8DD6-E60A949110B5}" destId="{7BD0B375-98B6-4F6C-8B14-C273B349187D}" srcOrd="0" destOrd="0" presId="urn:microsoft.com/office/officeart/2005/8/layout/matrix1"/>
    <dgm:cxn modelId="{CE81694F-797C-4527-817D-BC90BFDB6FD6}" type="presParOf" srcId="{6F04346F-0A83-473F-8DD6-E60A949110B5}" destId="{85B0A58C-B8CE-4F6F-9C51-827C9AC5CA23}" srcOrd="1" destOrd="0" presId="urn:microsoft.com/office/officeart/2005/8/layout/matrix1"/>
    <dgm:cxn modelId="{DBDCC0A7-33EA-4F15-BE25-A28768AD5AD1}" type="presParOf" srcId="{6F04346F-0A83-473F-8DD6-E60A949110B5}" destId="{CE013AB6-FEE7-4F7D-943F-E7D6FB337A81}" srcOrd="2" destOrd="0" presId="urn:microsoft.com/office/officeart/2005/8/layout/matrix1"/>
    <dgm:cxn modelId="{57DED49A-3BC5-4EEA-9A8F-D67A731F9FF3}" type="presParOf" srcId="{6F04346F-0A83-473F-8DD6-E60A949110B5}" destId="{5488D443-0326-4637-B75F-631EF44C844E}" srcOrd="3" destOrd="0" presId="urn:microsoft.com/office/officeart/2005/8/layout/matrix1"/>
    <dgm:cxn modelId="{DD37D349-07BB-4F2E-9C71-D9DA5A2AB7B9}" type="presParOf" srcId="{6F04346F-0A83-473F-8DD6-E60A949110B5}" destId="{8BD68B1D-933A-4D89-A6B9-B15A8DB43C30}" srcOrd="4" destOrd="0" presId="urn:microsoft.com/office/officeart/2005/8/layout/matrix1"/>
    <dgm:cxn modelId="{447DDA90-6C2C-423D-BFD8-E43E247E1041}" type="presParOf" srcId="{6F04346F-0A83-473F-8DD6-E60A949110B5}" destId="{FB40BBD9-05F5-4798-BD84-974AE140916A}" srcOrd="5" destOrd="0" presId="urn:microsoft.com/office/officeart/2005/8/layout/matrix1"/>
    <dgm:cxn modelId="{42B867E8-C5A8-4EE6-BD38-3C0CE9B3450E}" type="presParOf" srcId="{6F04346F-0A83-473F-8DD6-E60A949110B5}" destId="{B5AF2BC1-182E-45FA-887D-23699F6705C4}" srcOrd="6" destOrd="0" presId="urn:microsoft.com/office/officeart/2005/8/layout/matrix1"/>
    <dgm:cxn modelId="{85834FE4-E826-4868-8F7E-805581F64ABB}" type="presParOf" srcId="{6F04346F-0A83-473F-8DD6-E60A949110B5}" destId="{D7771107-CE6A-44A5-89A0-52532DCEDD01}" srcOrd="7" destOrd="0" presId="urn:microsoft.com/office/officeart/2005/8/layout/matrix1"/>
    <dgm:cxn modelId="{A9312E20-A167-4A4D-B0A5-F8680DD4D516}" type="presParOf" srcId="{156A9607-1320-4819-9960-18C6C17C1696}" destId="{C77D49E8-E675-4675-8FBE-C727F60195A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D0B375-98B6-4F6C-8B14-C273B349187D}">
      <dsp:nvSpPr>
        <dsp:cNvPr id="0" name=""/>
        <dsp:cNvSpPr/>
      </dsp:nvSpPr>
      <dsp:spPr>
        <a:xfrm rot="16200000">
          <a:off x="869268" y="-869268"/>
          <a:ext cx="2376264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према предмету рада</a:t>
          </a:r>
          <a:endParaRPr lang="en-US" sz="3000" kern="1200" dirty="0"/>
        </a:p>
      </dsp:txBody>
      <dsp:txXfrm rot="16200000">
        <a:off x="1166300" y="-1166300"/>
        <a:ext cx="1782198" cy="4114800"/>
      </dsp:txXfrm>
    </dsp:sp>
    <dsp:sp modelId="{CE013AB6-FEE7-4F7D-943F-E7D6FB337A81}">
      <dsp:nvSpPr>
        <dsp:cNvPr id="0" name=""/>
        <dsp:cNvSpPr/>
      </dsp:nvSpPr>
      <dsp:spPr>
        <a:xfrm>
          <a:off x="4114800" y="0"/>
          <a:ext cx="4114800" cy="23762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према намени и врсти производа</a:t>
          </a:r>
          <a:endParaRPr lang="en-US" sz="3000" kern="1200" dirty="0"/>
        </a:p>
      </dsp:txBody>
      <dsp:txXfrm>
        <a:off x="4114800" y="0"/>
        <a:ext cx="4114800" cy="1782198"/>
      </dsp:txXfrm>
    </dsp:sp>
    <dsp:sp modelId="{8BD68B1D-933A-4D89-A6B9-B15A8DB43C30}">
      <dsp:nvSpPr>
        <dsp:cNvPr id="0" name=""/>
        <dsp:cNvSpPr/>
      </dsp:nvSpPr>
      <dsp:spPr>
        <a:xfrm rot="10800000">
          <a:off x="0" y="2376264"/>
          <a:ext cx="4114800" cy="23762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1.  екстрактивна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2. прерађивачка</a:t>
          </a:r>
          <a:endParaRPr lang="en-US" sz="3000" kern="1200" dirty="0"/>
        </a:p>
      </dsp:txBody>
      <dsp:txXfrm rot="10800000">
        <a:off x="0" y="2970329"/>
        <a:ext cx="4114800" cy="1782198"/>
      </dsp:txXfrm>
    </dsp:sp>
    <dsp:sp modelId="{B5AF2BC1-182E-45FA-887D-23699F6705C4}">
      <dsp:nvSpPr>
        <dsp:cNvPr id="0" name=""/>
        <dsp:cNvSpPr/>
      </dsp:nvSpPr>
      <dsp:spPr>
        <a:xfrm rot="5400000">
          <a:off x="4984067" y="1506996"/>
          <a:ext cx="2376264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1.тешка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2. лака </a:t>
          </a:r>
          <a:endParaRPr lang="en-US" sz="3000" kern="1200" dirty="0"/>
        </a:p>
      </dsp:txBody>
      <dsp:txXfrm rot="5400000">
        <a:off x="5281101" y="1804029"/>
        <a:ext cx="1782198" cy="4114800"/>
      </dsp:txXfrm>
    </dsp:sp>
    <dsp:sp modelId="{C77D49E8-E675-4675-8FBE-C727F60195AC}">
      <dsp:nvSpPr>
        <dsp:cNvPr id="0" name=""/>
        <dsp:cNvSpPr/>
      </dsp:nvSpPr>
      <dsp:spPr>
        <a:xfrm>
          <a:off x="2880359" y="1782198"/>
          <a:ext cx="2468880" cy="118813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ИНДУСТРИЈА</a:t>
          </a:r>
          <a:endParaRPr lang="en-US" sz="3000" kern="1200" dirty="0"/>
        </a:p>
      </dsp:txBody>
      <dsp:txXfrm>
        <a:off x="2880359" y="1782198"/>
        <a:ext cx="2468880" cy="118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6741-A0DE-444B-AD2E-8D1B5D6D1B9C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F277-610D-4F3D-A6E6-4602CDDF7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F277-610D-4F3D-A6E6-4602CDDF75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F277-610D-4F3D-A6E6-4602CDDF75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F277-610D-4F3D-A6E6-4602CDDF75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D100-5E43-47B9-B8C5-3CE62EEE21D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523A-D404-466D-87BE-87D0C6971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791156944e856508e0383227065510_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408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691730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РУДАРСТВО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Црни метали</a:t>
            </a:r>
            <a:endParaRPr lang="en-US" dirty="0"/>
          </a:p>
        </p:txBody>
      </p:sp>
      <p:pic>
        <p:nvPicPr>
          <p:cNvPr id="5" name="Content Placeholder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8640"/>
            <a:ext cx="4680520" cy="6120680"/>
          </a:xfrm>
        </p:spPr>
      </p:pic>
      <p:pic>
        <p:nvPicPr>
          <p:cNvPr id="6" name="Picture 5" descr="Ni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2664296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никл</a:t>
            </a:r>
            <a:endParaRPr lang="en-US" dirty="0"/>
          </a:p>
        </p:txBody>
      </p:sp>
      <p:pic>
        <p:nvPicPr>
          <p:cNvPr id="8" name="Picture 7" descr="volfra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45832"/>
            <a:ext cx="2088232" cy="1512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53012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волфрам</a:t>
            </a:r>
            <a:endParaRPr lang="en-US" dirty="0"/>
          </a:p>
        </p:txBody>
      </p:sp>
      <p:pic>
        <p:nvPicPr>
          <p:cNvPr id="10" name="Picture 9" descr="Molybdenum_crystaline_fragment_and_1cm3_cu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5373216"/>
            <a:ext cx="2160240" cy="1368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молибден</a:t>
            </a:r>
            <a:endParaRPr lang="en-US" dirty="0"/>
          </a:p>
        </p:txBody>
      </p:sp>
      <p:pic>
        <p:nvPicPr>
          <p:cNvPr id="12" name="Picture 11" descr="chro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3501008"/>
            <a:ext cx="2160240" cy="1728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хром</a:t>
            </a:r>
            <a:endParaRPr lang="en-US" dirty="0"/>
          </a:p>
        </p:txBody>
      </p:sp>
      <p:pic>
        <p:nvPicPr>
          <p:cNvPr id="14" name="Picture 13" descr="290px-Fe,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2204864"/>
            <a:ext cx="1767840" cy="920496"/>
          </a:xfrm>
          <a:prstGeom prst="rect">
            <a:avLst/>
          </a:prstGeom>
        </p:spPr>
      </p:pic>
      <p:pic>
        <p:nvPicPr>
          <p:cNvPr id="15" name="Picture 14" descr="siderit f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4869160"/>
            <a:ext cx="1800200" cy="1368152"/>
          </a:xfrm>
          <a:prstGeom prst="rect">
            <a:avLst/>
          </a:prstGeom>
        </p:spPr>
      </p:pic>
      <p:pic>
        <p:nvPicPr>
          <p:cNvPr id="16" name="Picture 15" descr="f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3573016"/>
            <a:ext cx="1581472" cy="12961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32240" y="32129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Гвожђе и његове руде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56612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Немамо активне руднике гвожђа због малог процента метала.Новоткривена налазишта на Мокрој гори.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Обојени  и ретки метали</a:t>
            </a:r>
            <a:endParaRPr lang="en-US" dirty="0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124744"/>
            <a:ext cx="4680520" cy="5544616"/>
          </a:xfrm>
        </p:spPr>
      </p:pic>
      <p:pic>
        <p:nvPicPr>
          <p:cNvPr id="6" name="Picture 5" descr="antimon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916832"/>
            <a:ext cx="2088232" cy="1728192"/>
          </a:xfrm>
          <a:prstGeom prst="rect">
            <a:avLst/>
          </a:prstGeom>
        </p:spPr>
      </p:pic>
      <p:pic>
        <p:nvPicPr>
          <p:cNvPr id="7" name="Picture 6" descr="255x160_21799-bak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412776"/>
            <a:ext cx="2160240" cy="1507232"/>
          </a:xfrm>
          <a:prstGeom prst="rect">
            <a:avLst/>
          </a:prstGeom>
        </p:spPr>
      </p:pic>
      <p:pic>
        <p:nvPicPr>
          <p:cNvPr id="8" name="Picture 7" descr="piri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941168"/>
            <a:ext cx="2304256" cy="1766312"/>
          </a:xfrm>
          <a:prstGeom prst="rect">
            <a:avLst/>
          </a:prstGeom>
        </p:spPr>
      </p:pic>
      <p:pic>
        <p:nvPicPr>
          <p:cNvPr id="9" name="Picture 8" descr="220px-ZincMetalUSGO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573016"/>
            <a:ext cx="2398464" cy="1080120"/>
          </a:xfrm>
          <a:prstGeom prst="rect">
            <a:avLst/>
          </a:prstGeom>
        </p:spPr>
      </p:pic>
      <p:pic>
        <p:nvPicPr>
          <p:cNvPr id="11" name="Picture 10" descr="b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33056"/>
            <a:ext cx="2016224" cy="1713384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1107406">
            <a:off x="1776195" y="3189003"/>
            <a:ext cx="792088" cy="2077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 rot="7114642">
            <a:off x="5107387" y="2976081"/>
            <a:ext cx="795046" cy="197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 rot="8676263">
            <a:off x="5332532" y="4807222"/>
            <a:ext cx="1296144" cy="2510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 rot="20707341">
            <a:off x="2059775" y="4651924"/>
            <a:ext cx="1894903" cy="2272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9512" y="3573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антимон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бор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28384" y="25649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бакар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76256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Олово и цинк</a:t>
            </a:r>
            <a:endParaRPr lang="en-US" dirty="0"/>
          </a:p>
        </p:txBody>
      </p:sp>
      <p:pic>
        <p:nvPicPr>
          <p:cNvPr id="21" name="Picture 20" descr="boksi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5379720"/>
            <a:ext cx="1973580" cy="14782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5589240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Боксита има у Метохијског котлини,али се не експлоатише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Племенити метали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 descr="Valorizacija-zlata-iz-primarnih-i-sekundarnih-sirovina_clip_image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808312" cy="2376264"/>
          </a:xfrm>
          <a:prstGeom prst="rect">
            <a:avLst/>
          </a:prstGeom>
        </p:spPr>
      </p:pic>
      <p:pic>
        <p:nvPicPr>
          <p:cNvPr id="5" name="Picture 4" descr="zlato18102013-shutter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412776"/>
            <a:ext cx="1905000" cy="1267968"/>
          </a:xfrm>
          <a:prstGeom prst="rect">
            <a:avLst/>
          </a:prstGeom>
        </p:spPr>
      </p:pic>
      <p:pic>
        <p:nvPicPr>
          <p:cNvPr id="7" name="Picture 6" descr="sreb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3744416" cy="2420888"/>
          </a:xfrm>
          <a:prstGeom prst="rect">
            <a:avLst/>
          </a:prstGeom>
        </p:spPr>
      </p:pic>
      <p:pic>
        <p:nvPicPr>
          <p:cNvPr id="8" name="Picture 7" descr="06-PRERASTI-ispiranje-Au-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9000"/>
            <a:ext cx="4064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126876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Злато</a:t>
            </a:r>
            <a:r>
              <a:rPr lang="sr-Cyrl-RS" dirty="0" smtClean="0"/>
              <a:t> добијамо из руде,најчешће при при добијању  бакра(</a:t>
            </a:r>
            <a:r>
              <a:rPr lang="sr-Cyrl-RS" b="1" dirty="0" smtClean="0"/>
              <a:t>примарно</a:t>
            </a:r>
            <a:r>
              <a:rPr lang="sr-Cyrl-RS" dirty="0" smtClean="0"/>
              <a:t> налазиште) и  испирањем из златоносних река,највише у источној Србији,Пек,Тимок... (</a:t>
            </a:r>
            <a:r>
              <a:rPr lang="sr-Cyrl-RS" b="1" dirty="0" smtClean="0"/>
              <a:t>секундарна</a:t>
            </a:r>
            <a:r>
              <a:rPr lang="sr-Cyrl-RS" dirty="0" smtClean="0"/>
              <a:t> налазишта).При преради руде бакра добија се </a:t>
            </a:r>
            <a:r>
              <a:rPr lang="sr-Cyrl-RS" b="1" dirty="0" smtClean="0"/>
              <a:t>платина</a:t>
            </a:r>
            <a:r>
              <a:rPr lang="sr-Cyrl-RS" dirty="0" smtClean="0"/>
              <a:t> и </a:t>
            </a:r>
            <a:r>
              <a:rPr lang="sr-Cyrl-RS" b="1" dirty="0" smtClean="0"/>
              <a:t>паладијум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Сребро</a:t>
            </a:r>
            <a:r>
              <a:rPr lang="sr-Cyrl-RS" dirty="0" smtClean="0"/>
              <a:t> најчешће добијамо при преради олова и цинка,у Трепчи.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Налазишта злата</a:t>
            </a:r>
            <a:endParaRPr lang="en-US" dirty="0"/>
          </a:p>
        </p:txBody>
      </p:sp>
      <p:pic>
        <p:nvPicPr>
          <p:cNvPr id="4" name="Content Placeholder 3" descr="zlato-u-srbiji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08912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Због малог процента метала у руди,многи рудници су затворени.</a:t>
            </a:r>
            <a:endParaRPr lang="en-US" dirty="0"/>
          </a:p>
        </p:txBody>
      </p:sp>
      <p:pic>
        <p:nvPicPr>
          <p:cNvPr id="4" name="Content Placeholder 3" descr="ava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104456" cy="4061460"/>
          </a:xfrm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подручју Авале некада се експлоатисала жива,течни метал.</a:t>
            </a:r>
            <a:endParaRPr lang="en-US" dirty="0"/>
          </a:p>
        </p:txBody>
      </p:sp>
      <p:pic>
        <p:nvPicPr>
          <p:cNvPr id="6" name="Picture 5" descr="11541856215426dd72a0f3d538868468_640x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456384" cy="2592288"/>
          </a:xfrm>
          <a:prstGeom prst="rect">
            <a:avLst/>
          </a:prstGeom>
        </p:spPr>
      </p:pic>
      <p:pic>
        <p:nvPicPr>
          <p:cNvPr id="7" name="Picture 6" descr="pecina_vladikina_plo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77072"/>
            <a:ext cx="3384376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60932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Напуштени рудник уранијума у подручју Старе планине.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392488" cy="1359024"/>
          </a:xfrm>
        </p:spPr>
        <p:txBody>
          <a:bodyPr/>
          <a:lstStyle/>
          <a:p>
            <a:r>
              <a:rPr lang="sr-Cyrl-RS" dirty="0" smtClean="0"/>
              <a:t>Неметали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572000" cy="6120680"/>
          </a:xfrm>
        </p:spPr>
      </p:pic>
      <p:pic>
        <p:nvPicPr>
          <p:cNvPr id="5" name="Picture 4" descr="magnez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96752"/>
            <a:ext cx="1859280" cy="1368152"/>
          </a:xfrm>
          <a:prstGeom prst="rect">
            <a:avLst/>
          </a:prstGeom>
        </p:spPr>
      </p:pic>
      <p:pic>
        <p:nvPicPr>
          <p:cNvPr id="6" name="Picture 5" descr="250px-Asbestos_with_muscov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996952"/>
            <a:ext cx="1270000" cy="1498600"/>
          </a:xfrm>
          <a:prstGeom prst="rect">
            <a:avLst/>
          </a:prstGeom>
        </p:spPr>
      </p:pic>
      <p:pic>
        <p:nvPicPr>
          <p:cNvPr id="7" name="Picture 6" descr="usuwanie-azbest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996952"/>
            <a:ext cx="2088232" cy="1440160"/>
          </a:xfrm>
          <a:prstGeom prst="rect">
            <a:avLst/>
          </a:prstGeom>
        </p:spPr>
      </p:pic>
      <p:pic>
        <p:nvPicPr>
          <p:cNvPr id="8" name="Picture 7" descr="kaolin-cla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509120"/>
            <a:ext cx="2736304" cy="2247900"/>
          </a:xfrm>
          <a:prstGeom prst="rect">
            <a:avLst/>
          </a:prstGeom>
        </p:spPr>
      </p:pic>
      <p:pic>
        <p:nvPicPr>
          <p:cNvPr id="9" name="Picture 8" descr="200px-Lapora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4509120"/>
            <a:ext cx="2612008" cy="2348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8264" y="332656"/>
            <a:ext cx="2195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1.Магнезит-ватросталне опеке</a:t>
            </a:r>
          </a:p>
          <a:p>
            <a:r>
              <a:rPr lang="sr-Cyrl-RS" dirty="0" smtClean="0"/>
              <a:t>2.Азбест-ватростални материјал</a:t>
            </a:r>
          </a:p>
          <a:p>
            <a:r>
              <a:rPr lang="sr-Cyrl-RS" dirty="0" smtClean="0"/>
              <a:t>3.Каолин-ватростална керамика,</a:t>
            </a:r>
          </a:p>
          <a:p>
            <a:r>
              <a:rPr lang="sr-Cyrl-RS" dirty="0" smtClean="0"/>
              <a:t>Електропорцулан</a:t>
            </a:r>
          </a:p>
          <a:p>
            <a:r>
              <a:rPr lang="sr-Cyrl-RS" dirty="0" smtClean="0"/>
              <a:t>4.Цементни лапорац-цемент</a:t>
            </a:r>
          </a:p>
          <a:p>
            <a:r>
              <a:rPr lang="sr-Cyrl-RS" dirty="0" smtClean="0"/>
              <a:t>5.мермер,гранит-грађевински камен</a:t>
            </a:r>
          </a:p>
          <a:p>
            <a:r>
              <a:rPr lang="sr-Cyrl-RS" dirty="0" smtClean="0"/>
              <a:t>6.Кварцни песак-индустрија стала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21328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1409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46531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47251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Кварц,грађевински камен мермер,гранит,кречњак</a:t>
            </a:r>
            <a:endParaRPr lang="en-US" dirty="0"/>
          </a:p>
        </p:txBody>
      </p:sp>
      <p:pic>
        <p:nvPicPr>
          <p:cNvPr id="4" name="Content Placeholder 3" descr="_53948771_kvarcni_pes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2171700" cy="2286000"/>
          </a:xfrm>
        </p:spPr>
      </p:pic>
      <p:pic>
        <p:nvPicPr>
          <p:cNvPr id="5" name="Picture 4" descr="marmo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3825240" cy="2788920"/>
          </a:xfrm>
          <a:prstGeom prst="rect">
            <a:avLst/>
          </a:prstGeom>
        </p:spPr>
      </p:pic>
      <p:pic>
        <p:nvPicPr>
          <p:cNvPr id="6" name="Picture 5" descr="gran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149080"/>
            <a:ext cx="2286000" cy="2286000"/>
          </a:xfrm>
          <a:prstGeom prst="rect">
            <a:avLst/>
          </a:prstGeom>
        </p:spPr>
      </p:pic>
      <p:pic>
        <p:nvPicPr>
          <p:cNvPr id="7" name="Picture 6" descr="500px-Suva_planina_ krecnjak eksploataci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365104"/>
            <a:ext cx="2232248" cy="2160240"/>
          </a:xfrm>
          <a:prstGeom prst="rect">
            <a:avLst/>
          </a:prstGeom>
        </p:spPr>
      </p:pic>
      <p:pic>
        <p:nvPicPr>
          <p:cNvPr id="8" name="Picture 7" descr="grana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700808"/>
            <a:ext cx="2693660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6288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 штампе</a:t>
            </a:r>
            <a:endParaRPr lang="en-US" dirty="0"/>
          </a:p>
        </p:txBody>
      </p:sp>
      <p:pic>
        <p:nvPicPr>
          <p:cNvPr id="4" name="Content Placeholder 3" descr="199321_89_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49694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m-RUDNICI-ugalj-konvert-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844824"/>
          </a:xfrm>
        </p:spPr>
        <p:txBody>
          <a:bodyPr>
            <a:noAutofit/>
          </a:bodyPr>
          <a:lstStyle/>
          <a:p>
            <a:pPr algn="l"/>
            <a:r>
              <a:rPr lang="sr-Cyrl-RS" sz="3200" dirty="0" smtClean="0"/>
              <a:t>Индустрија –производна делатност која се бави вађењем руда,производњом енергије и прерадом сировина у  (полу)производ машинским путем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800200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/>
              <a:t>Ексктрактивна индустрија експлоатише руде и производи енергију,а прерађивачка прерађује сировине машинским путем.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8229600" cy="333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Тешка индустрија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Лака индустрија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Рударство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Прехрамбена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Енергетика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Текстилна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Металургија-црна и обојена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Дрвна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Металска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Индустрија коже,обуће</a:t>
                      </a:r>
                      <a:r>
                        <a:rPr lang="sr-Cyrl-RS" baseline="0" dirty="0" smtClean="0"/>
                        <a:t> и гуме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Тешка хемијска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Лака хемијска</a:t>
                      </a:r>
                      <a:endParaRPr lang="en-US" dirty="0"/>
                    </a:p>
                  </a:txBody>
                  <a:tcPr/>
                </a:tc>
              </a:tr>
              <a:tr h="467856"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Индустрија</a:t>
                      </a:r>
                      <a:r>
                        <a:rPr lang="sr-Cyrl-RS" baseline="0" dirty="0" smtClean="0"/>
                        <a:t> грађевинског материјала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Дуванска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i="1" dirty="0" smtClean="0">
                          <a:solidFill>
                            <a:srgbClr val="FF0000"/>
                          </a:solidFill>
                        </a:rPr>
                        <a:t>Производи намењени за даљу производњу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i="1" dirty="0" smtClean="0">
                          <a:solidFill>
                            <a:srgbClr val="FF0000"/>
                          </a:solidFill>
                        </a:rPr>
                        <a:t>Производи</a:t>
                      </a:r>
                      <a:r>
                        <a:rPr lang="sr-Cyrl-RS" i="1" baseline="0" dirty="0" smtClean="0">
                          <a:solidFill>
                            <a:srgbClr val="FF0000"/>
                          </a:solidFill>
                        </a:rPr>
                        <a:t> намењени за широку потрошњу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ИСТОРИЈСКИ РАЗВОЈ РУДАРСТВА</a:t>
            </a:r>
            <a:endParaRPr lang="en-US" dirty="0"/>
          </a:p>
        </p:txBody>
      </p:sp>
      <p:pic>
        <p:nvPicPr>
          <p:cNvPr id="4" name="Content Placeholder 3" descr="rudna-glava (4)_62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4724400" cy="3390900"/>
          </a:xfrm>
        </p:spPr>
      </p:pic>
      <p:pic>
        <p:nvPicPr>
          <p:cNvPr id="5" name="Picture 4" descr="f_kostpijuk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089189" cy="2026508"/>
          </a:xfrm>
          <a:prstGeom prst="rect">
            <a:avLst/>
          </a:prstGeom>
        </p:spPr>
      </p:pic>
      <p:pic>
        <p:nvPicPr>
          <p:cNvPr id="6" name="Picture 5" descr="f_batovi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3089189" cy="2187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94116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Рудна Глава је рудник- археолошко налазиште из периода пре око 5000 година пре нове ере,најстарији рудник на простору Србије,а вероватно и Европе.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7332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Алатке којима је копана руда бакра,пијук од јелењег рога и батови који су пронађени у руднику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320480" cy="864096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и</a:t>
            </a:r>
            <a:r>
              <a:rPr lang="sr-Cyrl-RS" dirty="0" smtClean="0"/>
              <a:t>сторија рударства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16624"/>
          </a:xfrm>
        </p:spPr>
        <p:txBody>
          <a:bodyPr>
            <a:normAutofit/>
          </a:bodyPr>
          <a:lstStyle/>
          <a:p>
            <a:r>
              <a:rPr lang="sr-Cyrl-RS" dirty="0" smtClean="0"/>
              <a:t>Трагови рударства из времена Илира,Келта,Трачана,Римљана</a:t>
            </a:r>
          </a:p>
          <a:p>
            <a:r>
              <a:rPr lang="sr-Cyrl-RS" dirty="0" smtClean="0"/>
              <a:t>Успон рударства у време Немањића у средњовековној Србији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Стагнација рударске производње након турских освајања</a:t>
            </a:r>
            <a:endParaRPr lang="en-US" dirty="0"/>
          </a:p>
        </p:txBody>
      </p:sp>
      <p:pic>
        <p:nvPicPr>
          <p:cNvPr id="4" name="Picture 3" descr="Novo-Brdo-62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140968"/>
            <a:ext cx="5040560" cy="2376264"/>
          </a:xfrm>
          <a:prstGeom prst="rect">
            <a:avLst/>
          </a:prstGeom>
        </p:spPr>
      </p:pic>
      <p:pic>
        <p:nvPicPr>
          <p:cNvPr id="5" name="Picture 4" descr="dinar_dusan_novo_br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212976"/>
            <a:ext cx="2618616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314096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Ново Брдо- наш највећи средњовековни  рударски град  и новац који је кован у њему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712968" cy="4536504"/>
          </a:xfrm>
        </p:spPr>
        <p:txBody>
          <a:bodyPr>
            <a:normAutofit/>
          </a:bodyPr>
          <a:lstStyle/>
          <a:p>
            <a:r>
              <a:rPr lang="sr-Cyrl-RS" dirty="0" smtClean="0"/>
              <a:t>Поновни развој рударства између два светска рата,под контролом страних компанија</a:t>
            </a:r>
          </a:p>
          <a:p>
            <a:r>
              <a:rPr lang="sr-Cyrl-RS" dirty="0" smtClean="0"/>
              <a:t>Национализација рудника у социјализму</a:t>
            </a:r>
          </a:p>
          <a:p>
            <a:r>
              <a:rPr lang="sr-Cyrl-RS" dirty="0" smtClean="0"/>
              <a:t>Недовољна улагања у рударство</a:t>
            </a:r>
          </a:p>
          <a:p>
            <a:r>
              <a:rPr lang="sr-Cyrl-RS" dirty="0" smtClean="0"/>
              <a:t>Транзициони период-истраживање познатих светских компанија</a:t>
            </a:r>
          </a:p>
          <a:p>
            <a:r>
              <a:rPr lang="sr-Cyrl-RS" dirty="0" smtClean="0"/>
              <a:t>Направљена  база и картирање рудних лежишта од стране наших институција</a:t>
            </a:r>
            <a:endParaRPr lang="en-US" dirty="0"/>
          </a:p>
        </p:txBody>
      </p:sp>
      <p:pic>
        <p:nvPicPr>
          <p:cNvPr id="4" name="Picture 3" descr="jada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47864" cy="1916832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6632"/>
            <a:ext cx="1920240" cy="1800200"/>
          </a:xfrm>
          <a:prstGeom prst="rect">
            <a:avLst/>
          </a:prstGeom>
        </p:spPr>
      </p:pic>
      <p:pic>
        <p:nvPicPr>
          <p:cNvPr id="6" name="Picture 5" descr="dolina_Jad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76127"/>
            <a:ext cx="3816424" cy="1984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iskopavanje ugl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68952" cy="61926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Рудно богатство Србије је разноврсно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131840" y="2924944"/>
            <a:ext cx="2880320" cy="2016224"/>
          </a:xfrm>
          <a:prstGeom prst="triangle">
            <a:avLst>
              <a:gd name="adj" fmla="val 49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43808" y="1628800"/>
            <a:ext cx="338437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Енергетске сировине минералног порекла</a:t>
            </a:r>
          </a:p>
          <a:p>
            <a:pPr algn="ctr"/>
            <a:r>
              <a:rPr lang="sr-Cyrl-RS" dirty="0" smtClean="0"/>
              <a:t>(фосилна горива)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84168" y="4365104"/>
            <a:ext cx="237626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неметали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539552" y="4437112"/>
            <a:ext cx="259228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метали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3861049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</a:t>
            </a:r>
            <a:r>
              <a:rPr lang="sr-Cyrl-RS" sz="4000" dirty="0" smtClean="0"/>
              <a:t>руде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6336704" cy="119675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Енергетски минерали-угаљ,нафта,природни гас</a:t>
            </a:r>
            <a:endParaRPr lang="en-US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124744"/>
            <a:ext cx="5112568" cy="5544616"/>
          </a:xfrm>
        </p:spPr>
      </p:pic>
      <p:pic>
        <p:nvPicPr>
          <p:cNvPr id="7" name="Content Placeholder 6" descr="slojevi lignita i konsolidovanih karbonatnih glina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3800" y="1268760"/>
            <a:ext cx="1800200" cy="1368152"/>
          </a:xfrm>
          <a:prstGeom prst="rect">
            <a:avLst/>
          </a:prstGeom>
        </p:spPr>
      </p:pic>
      <p:pic>
        <p:nvPicPr>
          <p:cNvPr id="8" name="Picture 7" descr="ugalj-Kim najvece zalihe ugl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852936"/>
            <a:ext cx="2088232" cy="1728192"/>
          </a:xfrm>
          <a:prstGeom prst="rect">
            <a:avLst/>
          </a:prstGeom>
        </p:spPr>
      </p:pic>
      <p:pic>
        <p:nvPicPr>
          <p:cNvPr id="9" name="Picture 8" descr="nafta-g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2376264" cy="2592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3212976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Резерве нафте и природног гаса су мале.Углавном су  у Панонској низији(Банат,север Бачке)а откривена су лежишта у Стигу.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6136" y="4653136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/>
              <a:t>Највише имамо </a:t>
            </a:r>
            <a:r>
              <a:rPr lang="sr-Cyrl-RS" dirty="0" smtClean="0"/>
              <a:t>угља мале калоричне вредности-</a:t>
            </a:r>
            <a:r>
              <a:rPr lang="sr-Cyrl-RS" b="1" dirty="0" smtClean="0"/>
              <a:t>лигнита</a:t>
            </a:r>
            <a:r>
              <a:rPr lang="sr-Cyrl-RS" dirty="0" smtClean="0"/>
              <a:t>,који је главна сировина за производњу електричне енергије, а мало мрког и каменог угља.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Метали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80520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Црни метали:гвожђе и оплемењивачи челика</a:t>
            </a:r>
          </a:p>
          <a:p>
            <a:r>
              <a:rPr lang="sr-Cyrl-RS" b="1" dirty="0" smtClean="0"/>
              <a:t>Обојени метали:бакар,олово,цинк,боксит,антимон</a:t>
            </a:r>
          </a:p>
          <a:p>
            <a:r>
              <a:rPr lang="sr-Cyrl-RS" b="1" dirty="0" smtClean="0"/>
              <a:t>Племенити метали:злато,сребро,платина,паладијум</a:t>
            </a:r>
          </a:p>
          <a:p>
            <a:r>
              <a:rPr lang="sr-Cyrl-RS" b="1" dirty="0" smtClean="0"/>
              <a:t>Радиоактивни метали:уранијум</a:t>
            </a:r>
          </a:p>
          <a:p>
            <a:r>
              <a:rPr lang="sr-Cyrl-RS" b="1" dirty="0" smtClean="0"/>
              <a:t>Ретки метали:бор</a:t>
            </a:r>
          </a:p>
          <a:p>
            <a:endParaRPr lang="en-US" b="1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373216"/>
            <a:ext cx="3491880" cy="1368152"/>
          </a:xfrm>
          <a:prstGeom prst="rect">
            <a:avLst/>
          </a:prstGeom>
        </p:spPr>
      </p:pic>
      <p:pic>
        <p:nvPicPr>
          <p:cNvPr id="6" name="Picture 5" descr="obojeni-met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16835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413</Words>
  <Application>Microsoft Office PowerPoint</Application>
  <PresentationFormat>On-screen Show (4:3)</PresentationFormat>
  <Paragraphs>96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РУДАРСТВО</vt:lpstr>
      <vt:lpstr>Индустрија –производна делатност која се бави вађењем руда,производњом енергије и прерадом сировина у  (полу)производ машинским путем</vt:lpstr>
      <vt:lpstr>Ексктрактивна индустрија експлоатише руде и производи енергију,а прерађивачка прерађује сировине машинским путем.</vt:lpstr>
      <vt:lpstr>ИСТОРИЈСКИ РАЗВОЈ РУДАРСТВА</vt:lpstr>
      <vt:lpstr>историја рударства</vt:lpstr>
      <vt:lpstr>Slide 6</vt:lpstr>
      <vt:lpstr>Рудно богатство Србије је разноврсно </vt:lpstr>
      <vt:lpstr>Енергетски минерали-угаљ,нафта,природни гас</vt:lpstr>
      <vt:lpstr>Метали</vt:lpstr>
      <vt:lpstr>Црни метали</vt:lpstr>
      <vt:lpstr>Обојени  и ретки метали</vt:lpstr>
      <vt:lpstr>Племенити метали</vt:lpstr>
      <vt:lpstr>Налазишта злата</vt:lpstr>
      <vt:lpstr>Због малог процента метала у руди,многи рудници су затворени.</vt:lpstr>
      <vt:lpstr>Неметали</vt:lpstr>
      <vt:lpstr>Кварц,грађевински камен мермер,гранит,кречњак</vt:lpstr>
      <vt:lpstr>Из штампе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РУДАРСТВО</dc:title>
  <dc:creator>Bojana</dc:creator>
  <cp:lastModifiedBy>Bojana</cp:lastModifiedBy>
  <cp:revision>49</cp:revision>
  <dcterms:created xsi:type="dcterms:W3CDTF">2015-03-23T22:31:11Z</dcterms:created>
  <dcterms:modified xsi:type="dcterms:W3CDTF">2018-02-07T21:21:07Z</dcterms:modified>
</cp:coreProperties>
</file>