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C8C5-B596-4805-A7CB-13803CF2DA49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103C-73ED-4419-A4B2-5298E23DC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78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C8C5-B596-4805-A7CB-13803CF2DA49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103C-73ED-4419-A4B2-5298E23DC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63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A500C8C5-B596-4805-A7CB-13803CF2DA49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ECB4103C-73ED-4419-A4B2-5298E23DC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C8C5-B596-4805-A7CB-13803CF2DA49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103C-73ED-4419-A4B2-5298E23DC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71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00C8C5-B596-4805-A7CB-13803CF2DA49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B4103C-73ED-4419-A4B2-5298E23DC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8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C8C5-B596-4805-A7CB-13803CF2DA49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103C-73ED-4419-A4B2-5298E23DC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242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C8C5-B596-4805-A7CB-13803CF2DA49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103C-73ED-4419-A4B2-5298E23DC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98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C8C5-B596-4805-A7CB-13803CF2DA49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103C-73ED-4419-A4B2-5298E23DC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41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C8C5-B596-4805-A7CB-13803CF2DA49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103C-73ED-4419-A4B2-5298E23DC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28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C8C5-B596-4805-A7CB-13803CF2DA49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103C-73ED-4419-A4B2-5298E23DC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622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C8C5-B596-4805-A7CB-13803CF2DA49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103C-73ED-4419-A4B2-5298E23DC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11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A500C8C5-B596-4805-A7CB-13803CF2DA49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ECB4103C-73ED-4419-A4B2-5298E23DC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003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F58FD-50F4-4400-B406-3B17AC560D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sr-Latn-RS" dirty="0"/>
              <a:t>Programiranje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48EF36-5677-4C16-BB53-FB7B1CCFAD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792" y="1452870"/>
            <a:ext cx="8290038" cy="3166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25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9988D-436E-4241-AC27-9B3559811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A7BA6-8DF4-47C6-B563-35F15368E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Ovde</a:t>
            </a:r>
            <a:r>
              <a:rPr lang="en-US" dirty="0"/>
              <a:t> se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podsetiti</a:t>
            </a:r>
            <a:r>
              <a:rPr lang="en-US" dirty="0"/>
              <a:t> </a:t>
            </a:r>
            <a:r>
              <a:rPr lang="sr-Latn-RS" dirty="0"/>
              <a:t>matemtičkih operacija u pajtonu koje će nam trebati i kasnije za rad.</a:t>
            </a:r>
          </a:p>
          <a:p>
            <a:pPr marL="0" indent="0">
              <a:buNone/>
            </a:pPr>
            <a:r>
              <a:rPr lang="sr-Latn-RS" dirty="0"/>
              <a:t>Znamo dobro da s</a:t>
            </a:r>
            <a:r>
              <a:rPr lang="en-US" dirty="0"/>
              <a:t>e</a:t>
            </a:r>
            <a:r>
              <a:rPr lang="sr-Latn-RS" dirty="0"/>
              <a:t> osnovne operacije sabiranja, oduzimanja, množenja i deljenja označavaju simbolima + , - , * , /</a:t>
            </a:r>
          </a:p>
          <a:p>
            <a:pPr marL="0" indent="0">
              <a:buNone/>
            </a:pPr>
            <a:r>
              <a:rPr lang="sr-Latn-RS" dirty="0"/>
              <a:t>Međutim, to nekada nije dovoljno. </a:t>
            </a:r>
          </a:p>
          <a:p>
            <a:pPr marL="0" indent="0">
              <a:buNone/>
            </a:pPr>
            <a:r>
              <a:rPr lang="sr-Latn-RS" dirty="0"/>
              <a:t>Prvi primer jeste kada su nam potrebn</a:t>
            </a:r>
            <a:r>
              <a:rPr lang="en-US" dirty="0"/>
              <a:t>a</a:t>
            </a:r>
            <a:r>
              <a:rPr lang="sr-Latn-RS" dirty="0"/>
              <a:t> ostaci pri deljenju. Zamislite da imate ugao od 105° i njega treba da podelite sa 2. Kod ovog zadatka nam je potreban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celobrojna</a:t>
            </a:r>
            <a:r>
              <a:rPr lang="en-US" dirty="0"/>
              <a:t> </a:t>
            </a:r>
            <a:r>
              <a:rPr lang="en-US" dirty="0" err="1"/>
              <a:t>vrednost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RS" dirty="0"/>
              <a:t> ostatak </a:t>
            </a:r>
            <a:r>
              <a:rPr lang="en-US" dirty="0"/>
              <a:t>(</a:t>
            </a:r>
            <a:r>
              <a:rPr lang="sr-Latn-RS" dirty="0"/>
              <a:t>jer ostatak moramo da pretvorimo u minute pa da te minute ponovo podelimo sa 2</a:t>
            </a:r>
            <a:r>
              <a:rPr lang="en-US" dirty="0"/>
              <a:t>)</a:t>
            </a:r>
            <a:r>
              <a:rPr lang="sr-Latn-RS" dirty="0"/>
              <a:t>.</a:t>
            </a:r>
          </a:p>
          <a:p>
            <a:pPr marL="0" indent="0">
              <a:buNone/>
            </a:pPr>
            <a:r>
              <a:rPr lang="sr-Latn-RS" dirty="0"/>
              <a:t>105° : 2 = 52°30</a:t>
            </a:r>
            <a:r>
              <a:rPr lang="en-US" dirty="0"/>
              <a:t>’</a:t>
            </a:r>
          </a:p>
          <a:p>
            <a:pPr marL="0" indent="0">
              <a:buNone/>
            </a:pPr>
            <a:r>
              <a:rPr lang="en-US" dirty="0" err="1"/>
              <a:t>Kako</a:t>
            </a:r>
            <a:r>
              <a:rPr lang="en-US" dirty="0"/>
              <a:t> to </a:t>
            </a:r>
            <a:r>
              <a:rPr lang="en-US" dirty="0" err="1"/>
              <a:t>izgleda</a:t>
            </a:r>
            <a:r>
              <a:rPr lang="en-US" dirty="0"/>
              <a:t> u </a:t>
            </a:r>
            <a:r>
              <a:rPr lang="en-US" dirty="0" err="1"/>
              <a:t>pajtonu</a:t>
            </a:r>
            <a:r>
              <a:rPr lang="en-US" dirty="0"/>
              <a:t>?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80584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B8F33-0A97-4F4E-A4A1-BE3F45E64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5A162-F69D-4ECB-9A0E-07F550912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Ako</a:t>
            </a:r>
            <a:r>
              <a:rPr lang="en-US" dirty="0"/>
              <a:t> </a:t>
            </a:r>
            <a:r>
              <a:rPr lang="sr-Latn-RS" dirty="0"/>
              <a:t>želite da kod deljenja uzmete samo celobrojne vrednosti, a da vas ne zanimaju ostaci i decimale, onda koristite simbol </a:t>
            </a:r>
            <a:r>
              <a:rPr lang="en-US" dirty="0"/>
              <a:t>//</a:t>
            </a:r>
            <a:endParaRPr lang="sr-Latn-RS" dirty="0"/>
          </a:p>
          <a:p>
            <a:r>
              <a:rPr lang="en-US" dirty="0" err="1"/>
              <a:t>Ako</a:t>
            </a:r>
            <a:r>
              <a:rPr lang="en-US" dirty="0"/>
              <a:t> </a:t>
            </a:r>
            <a:r>
              <a:rPr lang="sr-Latn-RS" dirty="0"/>
              <a:t>želite da kod deljenja uzmete samo ostatak pri deljenju, onda koristite % kao simbol</a:t>
            </a:r>
          </a:p>
          <a:p>
            <a:r>
              <a:rPr lang="sr-Latn-RS" dirty="0"/>
              <a:t>Kako onda da prikažemo ugao sa ovim operacijama?</a:t>
            </a:r>
            <a:endParaRPr lang="en-US" dirty="0"/>
          </a:p>
          <a:p>
            <a:r>
              <a:rPr lang="it-IT" dirty="0">
                <a:solidFill>
                  <a:srgbClr val="FFFF00"/>
                </a:solidFill>
              </a:rPr>
              <a:t>print ("Ugao ",105//2,</a:t>
            </a:r>
            <a:r>
              <a:rPr lang="sr-Latn-RS" dirty="0">
                <a:solidFill>
                  <a:srgbClr val="FFFF00"/>
                </a:solidFill>
              </a:rPr>
              <a:t> </a:t>
            </a:r>
            <a:r>
              <a:rPr lang="it-IT" dirty="0">
                <a:solidFill>
                  <a:srgbClr val="FFFF00"/>
                </a:solidFill>
              </a:rPr>
              <a:t>"stepena i"</a:t>
            </a:r>
            <a:r>
              <a:rPr lang="sr-Latn-RS" dirty="0">
                <a:solidFill>
                  <a:srgbClr val="FFFF00"/>
                </a:solidFill>
              </a:rPr>
              <a:t> </a:t>
            </a:r>
            <a:r>
              <a:rPr lang="it-IT" dirty="0">
                <a:solidFill>
                  <a:srgbClr val="FFFF00"/>
                </a:solidFill>
              </a:rPr>
              <a:t>,</a:t>
            </a:r>
            <a:r>
              <a:rPr lang="sr-Latn-RS" dirty="0">
                <a:solidFill>
                  <a:srgbClr val="FFFF00"/>
                </a:solidFill>
              </a:rPr>
              <a:t> </a:t>
            </a:r>
            <a:r>
              <a:rPr lang="it-IT" dirty="0">
                <a:solidFill>
                  <a:srgbClr val="FFFF00"/>
                </a:solidFill>
              </a:rPr>
              <a:t>(105%2)*60/2, "minuta")</a:t>
            </a:r>
          </a:p>
          <a:p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F6B0441-4538-4244-A1FC-864E524CC08E}"/>
              </a:ext>
            </a:extLst>
          </p:cNvPr>
          <p:cNvCxnSpPr/>
          <p:nvPr/>
        </p:nvCxnSpPr>
        <p:spPr>
          <a:xfrm flipV="1">
            <a:off x="3009530" y="4429957"/>
            <a:ext cx="328474" cy="6924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2552DDF-1D53-4742-A3F1-D81D3F100BF9}"/>
              </a:ext>
            </a:extLst>
          </p:cNvPr>
          <p:cNvCxnSpPr/>
          <p:nvPr/>
        </p:nvCxnSpPr>
        <p:spPr>
          <a:xfrm flipV="1">
            <a:off x="5766485" y="4429956"/>
            <a:ext cx="328474" cy="6924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045453EE-0A6A-4F4A-AADE-1D7E1A138505}"/>
              </a:ext>
            </a:extLst>
          </p:cNvPr>
          <p:cNvSpPr/>
          <p:nvPr/>
        </p:nvSpPr>
        <p:spPr>
          <a:xfrm>
            <a:off x="1988502" y="5122415"/>
            <a:ext cx="1653413" cy="1323439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sr-Latn-RS" sz="2000" b="1" cap="none" spc="0" dirty="0">
                <a:ln/>
                <a:solidFill>
                  <a:schemeClr val="accent4"/>
                </a:solidFill>
                <a:effectLst/>
              </a:rPr>
              <a:t>Ovde uzimam samo ceo broj</a:t>
            </a:r>
            <a:endParaRPr lang="en-US" sz="20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6111DB6-532F-4B46-8DDF-AE568AA2058C}"/>
              </a:ext>
            </a:extLst>
          </p:cNvPr>
          <p:cNvSpPr/>
          <p:nvPr/>
        </p:nvSpPr>
        <p:spPr>
          <a:xfrm>
            <a:off x="4427498" y="5037274"/>
            <a:ext cx="2825559" cy="132343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sr-Latn-RS" sz="2000" b="1" cap="none" spc="0" dirty="0">
                <a:ln/>
                <a:solidFill>
                  <a:schemeClr val="accent4"/>
                </a:solidFill>
                <a:effectLst/>
              </a:rPr>
              <a:t>Ovde uzimam ostatak pri deljenju, koji množim sa 60 i ponovo delim na dva dela</a:t>
            </a:r>
            <a:endParaRPr lang="en-US" sz="20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FC7A111-857B-4A72-9DA2-78273850ED85}"/>
              </a:ext>
            </a:extLst>
          </p:cNvPr>
          <p:cNvSpPr/>
          <p:nvPr/>
        </p:nvSpPr>
        <p:spPr>
          <a:xfrm>
            <a:off x="7901570" y="4821830"/>
            <a:ext cx="448989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Latn-R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Probajte u pajtonu!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8905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D9812-C882-483B-A5A3-CF16992D6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00C4B-D536-4278-8C18-C8E4C39C3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/>
              <a:t>Jedan od načina </a:t>
            </a:r>
            <a:r>
              <a:rPr lang="en-US" dirty="0"/>
              <a:t>da</a:t>
            </a:r>
            <a:r>
              <a:rPr lang="sr-Latn-RS" dirty="0"/>
              <a:t> stepenujete je simbolom **</a:t>
            </a:r>
          </a:p>
          <a:p>
            <a:pPr marL="0" indent="0">
              <a:buNone/>
            </a:pPr>
            <a:r>
              <a:rPr lang="sr-Latn-RS" dirty="0"/>
              <a:t>Primera radi, hoćete da izračunate tri na četvrti (3⁴) pišete ovako:</a:t>
            </a:r>
            <a:endParaRPr lang="en-US" dirty="0"/>
          </a:p>
          <a:p>
            <a:pPr marL="0" indent="0">
              <a:buNone/>
            </a:pPr>
            <a:r>
              <a:rPr lang="fr-FR" dirty="0" err="1">
                <a:solidFill>
                  <a:srgbClr val="FFFF00"/>
                </a:solidFill>
              </a:rPr>
              <a:t>print</a:t>
            </a:r>
            <a:r>
              <a:rPr lang="fr-FR" dirty="0">
                <a:solidFill>
                  <a:srgbClr val="FFFF00"/>
                </a:solidFill>
              </a:rPr>
              <a:t> ("Tri na </a:t>
            </a:r>
            <a:r>
              <a:rPr lang="sr-Latn-RS" dirty="0">
                <a:solidFill>
                  <a:srgbClr val="FFFF00"/>
                </a:solidFill>
              </a:rPr>
              <a:t>č</a:t>
            </a:r>
            <a:r>
              <a:rPr lang="fr-FR" dirty="0" err="1">
                <a:solidFill>
                  <a:srgbClr val="FFFF00"/>
                </a:solidFill>
              </a:rPr>
              <a:t>etvrti</a:t>
            </a:r>
            <a:r>
              <a:rPr lang="fr-FR" dirty="0">
                <a:solidFill>
                  <a:srgbClr val="FFFF00"/>
                </a:solidFill>
              </a:rPr>
              <a:t> je", 3**4)</a:t>
            </a:r>
          </a:p>
          <a:p>
            <a:pPr marL="0" indent="0">
              <a:buNone/>
            </a:pPr>
            <a:endParaRPr lang="fr-FR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D6F824-4965-4DD1-8ADC-4DBD818B13C8}"/>
              </a:ext>
            </a:extLst>
          </p:cNvPr>
          <p:cNvSpPr/>
          <p:nvPr/>
        </p:nvSpPr>
        <p:spPr>
          <a:xfrm>
            <a:off x="3043150" y="4018096"/>
            <a:ext cx="2452128" cy="1384995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2800" b="1" cap="none" spc="0" dirty="0" err="1">
                <a:ln/>
                <a:solidFill>
                  <a:schemeClr val="accent4"/>
                </a:solidFill>
                <a:effectLst/>
              </a:rPr>
              <a:t>Rezultat</a:t>
            </a:r>
            <a:r>
              <a:rPr lang="en-US" sz="2800" b="1" cap="none" spc="0" dirty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sr-Latn-RS" sz="2800" b="1" cap="none" spc="0" dirty="0">
                <a:ln/>
                <a:solidFill>
                  <a:schemeClr val="accent4"/>
                </a:solidFill>
                <a:effectLst/>
              </a:rPr>
              <a:t>će biti 81</a:t>
            </a:r>
          </a:p>
          <a:p>
            <a:pPr algn="ctr"/>
            <a:r>
              <a:rPr lang="sr-Latn-RS" sz="2800" b="1" dirty="0">
                <a:ln/>
                <a:solidFill>
                  <a:schemeClr val="accent4"/>
                </a:solidFill>
              </a:rPr>
              <a:t>3*3*3*3=3⁴</a:t>
            </a:r>
            <a:endParaRPr lang="en-US" sz="28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20CF7E3-8844-4255-A184-A84C88D31728}"/>
              </a:ext>
            </a:extLst>
          </p:cNvPr>
          <p:cNvCxnSpPr/>
          <p:nvPr/>
        </p:nvCxnSpPr>
        <p:spPr>
          <a:xfrm flipV="1">
            <a:off x="3897297" y="3325637"/>
            <a:ext cx="328474" cy="6924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CB1708EE-1E67-43AB-8907-ACEB7F400F9B}"/>
              </a:ext>
            </a:extLst>
          </p:cNvPr>
          <p:cNvSpPr/>
          <p:nvPr/>
        </p:nvSpPr>
        <p:spPr>
          <a:xfrm>
            <a:off x="7901570" y="4821830"/>
            <a:ext cx="448989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Latn-R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Probajte u pajtonu!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42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CBB64-2344-4AD2-A207-8A108D656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DFA06-543E-4AD4-ACDD-2EF840AD2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Takodje</a:t>
            </a:r>
            <a:r>
              <a:rPr lang="en-US" dirty="0"/>
              <a:t>,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sr-Latn-RS" dirty="0"/>
              <a:t>i</a:t>
            </a:r>
            <a:r>
              <a:rPr lang="en-US" dirty="0"/>
              <a:t> </a:t>
            </a:r>
            <a:r>
              <a:rPr lang="en-US" dirty="0" err="1"/>
              <a:t>radnje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ponavljaju</a:t>
            </a:r>
            <a:r>
              <a:rPr lang="en-US" dirty="0"/>
              <a:t> u </a:t>
            </a:r>
            <a:r>
              <a:rPr lang="en-US" dirty="0" err="1"/>
              <a:t>ciklusima</a:t>
            </a:r>
            <a:r>
              <a:rPr lang="en-US" dirty="0"/>
              <a:t>. </a:t>
            </a:r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na</a:t>
            </a:r>
            <a:r>
              <a:rPr lang="sr-Latn-RS" dirty="0"/>
              <a:t>č</a:t>
            </a:r>
            <a:r>
              <a:rPr lang="en-US" dirty="0" err="1"/>
              <a:t>ina</a:t>
            </a:r>
            <a:r>
              <a:rPr lang="en-US" dirty="0"/>
              <a:t> je da 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ponavlja</a:t>
            </a:r>
            <a:r>
              <a:rPr lang="en-US" dirty="0"/>
              <a:t> </a:t>
            </a:r>
            <a:r>
              <a:rPr lang="en-US" dirty="0" err="1"/>
              <a:t>neka</a:t>
            </a:r>
            <a:r>
              <a:rPr lang="en-US" dirty="0"/>
              <a:t> </a:t>
            </a:r>
            <a:r>
              <a:rPr lang="en-US" dirty="0" err="1"/>
              <a:t>radnja</a:t>
            </a:r>
            <a:r>
              <a:rPr lang="en-US" dirty="0"/>
              <a:t> vi</a:t>
            </a:r>
            <a:r>
              <a:rPr lang="sr-Latn-RS" dirty="0"/>
              <a:t>š</a:t>
            </a:r>
            <a:r>
              <a:rPr lang="en-US" dirty="0"/>
              <a:t>e put</a:t>
            </a:r>
            <a:r>
              <a:rPr lang="sr-Latn-RS"/>
              <a:t>a</a:t>
            </a:r>
            <a:r>
              <a:rPr lang="en-US"/>
              <a:t> </a:t>
            </a:r>
            <a:r>
              <a:rPr lang="en-US" dirty="0" err="1"/>
              <a:t>koristimo</a:t>
            </a:r>
            <a:r>
              <a:rPr lang="en-US" dirty="0"/>
              <a:t> </a:t>
            </a:r>
            <a:r>
              <a:rPr lang="en-US" dirty="0" err="1"/>
              <a:t>naredbu</a:t>
            </a:r>
            <a:r>
              <a:rPr lang="en-US" dirty="0"/>
              <a:t> </a:t>
            </a:r>
            <a:r>
              <a:rPr lang="en-US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for</a:t>
            </a:r>
          </a:p>
          <a:p>
            <a:pPr marL="0" indent="0">
              <a:buNone/>
            </a:pPr>
            <a:r>
              <a:rPr lang="en-US" dirty="0"/>
              <a:t>Primera </a:t>
            </a:r>
            <a:r>
              <a:rPr lang="en-US" dirty="0" err="1"/>
              <a:t>radi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sr-Latn-RS" dirty="0"/>
              <a:t>želimo da uradimo neki korak pet puta, to možemo ovako.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for </a:t>
            </a:r>
            <a:r>
              <a:rPr lang="en-US" dirty="0" err="1">
                <a:solidFill>
                  <a:srgbClr val="FFFF00"/>
                </a:solidFill>
              </a:rPr>
              <a:t>i</a:t>
            </a:r>
            <a:r>
              <a:rPr lang="en-US" dirty="0">
                <a:solidFill>
                  <a:srgbClr val="FFFF00"/>
                </a:solidFill>
              </a:rPr>
              <a:t> in range (5):</a:t>
            </a:r>
          </a:p>
          <a:p>
            <a:pPr marL="0" indent="0">
              <a:buNone/>
            </a:pPr>
            <a:r>
              <a:rPr lang="sr-Latn-RS" dirty="0">
                <a:solidFill>
                  <a:srgbClr val="FFFF00"/>
                </a:solidFill>
              </a:rPr>
              <a:t>	</a:t>
            </a:r>
            <a:r>
              <a:rPr lang="en-US" dirty="0">
                <a:solidFill>
                  <a:srgbClr val="FFFF00"/>
                </a:solidFill>
              </a:rPr>
              <a:t>print("Hello")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i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A980796-DDA1-468D-BE95-7EB10880ED78}"/>
              </a:ext>
            </a:extLst>
          </p:cNvPr>
          <p:cNvSpPr/>
          <p:nvPr/>
        </p:nvSpPr>
        <p:spPr>
          <a:xfrm>
            <a:off x="4279346" y="3429000"/>
            <a:ext cx="3932148" cy="1938992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sr-Latn-RS" sz="2400" b="1" cap="none" spc="0" dirty="0">
                <a:ln/>
                <a:solidFill>
                  <a:schemeClr val="accent4"/>
                </a:solidFill>
                <a:effectLst/>
              </a:rPr>
              <a:t>Ovde se naziv brojača označava slovom „i“ , koja će brojati ponavljanje nekog koraka 5 puta (u ovom slucaju 5 puta „Hello“)</a:t>
            </a:r>
            <a:endParaRPr lang="en-US" sz="2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B548786-0A80-4EED-9862-897186B8D465}"/>
              </a:ext>
            </a:extLst>
          </p:cNvPr>
          <p:cNvCxnSpPr>
            <a:cxnSpLocks/>
          </p:cNvCxnSpPr>
          <p:nvPr/>
        </p:nvCxnSpPr>
        <p:spPr>
          <a:xfrm flipH="1" flipV="1">
            <a:off x="3239212" y="3522975"/>
            <a:ext cx="1578027" cy="1894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1257689A-1E5B-49D4-B841-456FC36D1BF6}"/>
              </a:ext>
            </a:extLst>
          </p:cNvPr>
          <p:cNvSpPr/>
          <p:nvPr/>
        </p:nvSpPr>
        <p:spPr>
          <a:xfrm>
            <a:off x="700677" y="4782100"/>
            <a:ext cx="3231472" cy="1981197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sr-Latn-RS" sz="2400" b="1" dirty="0">
                <a:ln/>
                <a:solidFill>
                  <a:schemeClr val="accent4"/>
                </a:solidFill>
              </a:rPr>
              <a:t>Kod naredbe for imate na kraju „:“, a kada se ode u novi red mora da bude uvuceno za jedno polje</a:t>
            </a:r>
            <a:endParaRPr lang="en-US" sz="2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7BFE3A5-5A64-4C1B-B63C-875AA7FBBC47}"/>
              </a:ext>
            </a:extLst>
          </p:cNvPr>
          <p:cNvCxnSpPr>
            <a:cxnSpLocks/>
          </p:cNvCxnSpPr>
          <p:nvPr/>
        </p:nvCxnSpPr>
        <p:spPr>
          <a:xfrm flipH="1" flipV="1">
            <a:off x="1766657" y="4162441"/>
            <a:ext cx="221941" cy="8018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3659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85274-E1BA-490F-9716-0A40D0D50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AD6B9-2D2B-4BD9-A723-370A04368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/>
              <a:t>Možemo napraviti primer i gde nije uvek isti korak. </a:t>
            </a:r>
          </a:p>
          <a:p>
            <a:pPr marL="0" indent="0">
              <a:buNone/>
            </a:pPr>
            <a:r>
              <a:rPr lang="sr-Latn-RS" dirty="0"/>
              <a:t>Evo kako izgleda program za ispisivanje svih dvocifrenih brojeva deljivih sa 10.</a:t>
            </a:r>
          </a:p>
          <a:p>
            <a:pPr marL="0" indent="0">
              <a:buNone/>
            </a:pPr>
            <a:r>
              <a:rPr lang="it-IT" dirty="0">
                <a:solidFill>
                  <a:srgbClr val="FFFF00"/>
                </a:solidFill>
              </a:rPr>
              <a:t>a=10</a:t>
            </a:r>
          </a:p>
          <a:p>
            <a:pPr marL="0" indent="0">
              <a:buNone/>
            </a:pPr>
            <a:r>
              <a:rPr lang="it-IT" dirty="0">
                <a:solidFill>
                  <a:srgbClr val="FFFF00"/>
                </a:solidFill>
              </a:rPr>
              <a:t>for i in range (9):</a:t>
            </a:r>
          </a:p>
          <a:p>
            <a:pPr marL="0" indent="0">
              <a:buNone/>
            </a:pPr>
            <a:r>
              <a:rPr lang="sr-Latn-RS" dirty="0">
                <a:solidFill>
                  <a:srgbClr val="FFFF00"/>
                </a:solidFill>
              </a:rPr>
              <a:t>	</a:t>
            </a:r>
            <a:r>
              <a:rPr lang="it-IT" dirty="0">
                <a:solidFill>
                  <a:srgbClr val="FFFF00"/>
                </a:solidFill>
              </a:rPr>
              <a:t>print("Dvocifreni deljivi sa deset je",a)</a:t>
            </a:r>
          </a:p>
          <a:p>
            <a:pPr marL="457200" lvl="2" indent="0">
              <a:buNone/>
            </a:pPr>
            <a:r>
              <a:rPr lang="sr-Latn-RS" dirty="0">
                <a:solidFill>
                  <a:srgbClr val="FFFF00"/>
                </a:solidFill>
              </a:rPr>
              <a:t>	</a:t>
            </a:r>
            <a:r>
              <a:rPr lang="it-IT" dirty="0">
                <a:solidFill>
                  <a:srgbClr val="FFFF00"/>
                </a:solidFill>
              </a:rPr>
              <a:t>a+=10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F4D7C4A-DA4C-4870-917B-2851CF1B7522}"/>
              </a:ext>
            </a:extLst>
          </p:cNvPr>
          <p:cNvSpPr/>
          <p:nvPr/>
        </p:nvSpPr>
        <p:spPr>
          <a:xfrm>
            <a:off x="6541267" y="3278054"/>
            <a:ext cx="5505731" cy="2677656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sr-Latn-RS" sz="2400" b="1" dirty="0">
                <a:ln/>
                <a:solidFill>
                  <a:schemeClr val="accent4"/>
                </a:solidFill>
              </a:rPr>
              <a:t>Postavljamo da prvi broj dvocifreni koji je deljiv sa 10 je deset. Zatim pravimo ciklus ponavljanja od 9 puta. Prvi put kada prođemo kroz ciklus prikazaće se 10, a svaki sledeći put se „a“ povećava za deset i tako 9, puta jer je poslednji broj 90.</a:t>
            </a:r>
            <a:endParaRPr lang="en-US" sz="2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965F30-FF53-4DA0-8CED-8C60A2BD14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458" y="4820573"/>
            <a:ext cx="5910711" cy="18838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9B0EE99-0DAF-4105-8BDE-A85C12DE6A0B}"/>
              </a:ext>
            </a:extLst>
          </p:cNvPr>
          <p:cNvCxnSpPr>
            <a:cxnSpLocks/>
          </p:cNvCxnSpPr>
          <p:nvPr/>
        </p:nvCxnSpPr>
        <p:spPr>
          <a:xfrm flipH="1" flipV="1">
            <a:off x="5157926" y="3719744"/>
            <a:ext cx="1473694" cy="1374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3466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7E87A-7A8E-44FC-ABFA-78CC83C29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/>
              <a:t>Zadaci:</a:t>
            </a:r>
          </a:p>
          <a:p>
            <a:r>
              <a:rPr lang="sr-Latn-RS" dirty="0"/>
              <a:t>Napravi program koji će pokazati sve dvocifrene brojeve manje od 20, koji su deljivi sa 3</a:t>
            </a:r>
          </a:p>
          <a:p>
            <a:r>
              <a:rPr lang="sr-Latn-RS" dirty="0"/>
              <a:t>Napravi program koji će prikazati trećinu ugla od 100° (prikaži proračun)</a:t>
            </a:r>
          </a:p>
          <a:p>
            <a:r>
              <a:rPr lang="sr-Latn-RS" dirty="0"/>
              <a:t>Prilaži rezultat kada broj 2 pomnožimo sa sobom 10 puta.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DA7E6ED-BC0E-4453-9022-F2B25B9E0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325" y="284163"/>
            <a:ext cx="9783763" cy="1508125"/>
          </a:xfrm>
        </p:spPr>
        <p:txBody>
          <a:bodyPr/>
          <a:lstStyle/>
          <a:p>
            <a:r>
              <a:rPr lang="en-US" dirty="0"/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1059552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75190-D76C-4CB5-B704-890D3DB7D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Pozdrav!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57B70-1F45-48E7-8575-7F4233DEF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Rezultate na viber!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963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262</TotalTime>
  <Words>522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Corbel</vt:lpstr>
      <vt:lpstr>Wingdings</vt:lpstr>
      <vt:lpstr>Banded</vt:lpstr>
      <vt:lpstr>Programiranje</vt:lpstr>
      <vt:lpstr>python!</vt:lpstr>
      <vt:lpstr>Python</vt:lpstr>
      <vt:lpstr>Python</vt:lpstr>
      <vt:lpstr>Python</vt:lpstr>
      <vt:lpstr>Python</vt:lpstr>
      <vt:lpstr>Python</vt:lpstr>
      <vt:lpstr>Pozdrav!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Pygame again</dc:title>
  <dc:creator>Aleksandar Reljin</dc:creator>
  <cp:lastModifiedBy>Aleksandar Reljin</cp:lastModifiedBy>
  <cp:revision>16</cp:revision>
  <dcterms:created xsi:type="dcterms:W3CDTF">2020-04-14T11:12:02Z</dcterms:created>
  <dcterms:modified xsi:type="dcterms:W3CDTF">2020-04-14T17:33:22Z</dcterms:modified>
</cp:coreProperties>
</file>