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5218" y="839345"/>
            <a:ext cx="7766936" cy="1646302"/>
          </a:xfrm>
        </p:spPr>
        <p:txBody>
          <a:bodyPr/>
          <a:lstStyle/>
          <a:p>
            <a:r>
              <a:rPr lang="en-US" dirty="0" err="1" smtClean="0"/>
              <a:t>Ishrana</a:t>
            </a:r>
            <a:r>
              <a:rPr lang="en-US" dirty="0" smtClean="0"/>
              <a:t> </a:t>
            </a:r>
            <a:r>
              <a:rPr lang="en-US" dirty="0" err="1" smtClean="0"/>
              <a:t>starih</a:t>
            </a:r>
            <a:r>
              <a:rPr lang="en-US" dirty="0" smtClean="0"/>
              <a:t> </a:t>
            </a:r>
            <a:r>
              <a:rPr lang="en-US" dirty="0" err="1" smtClean="0"/>
              <a:t>rimljana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4202" y="5121752"/>
            <a:ext cx="7766936" cy="1096899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Neboj</a:t>
            </a:r>
            <a:r>
              <a:rPr lang="sr-Latn-RS" dirty="0" smtClean="0">
                <a:solidFill>
                  <a:schemeClr val="accent1"/>
                </a:solidFill>
              </a:rPr>
              <a:t>š</a:t>
            </a:r>
            <a:r>
              <a:rPr lang="en-US" dirty="0" smtClean="0">
                <a:solidFill>
                  <a:schemeClr val="accent1"/>
                </a:solidFill>
              </a:rPr>
              <a:t>a Popov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2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956" y="205946"/>
            <a:ext cx="8596668" cy="1320800"/>
          </a:xfrm>
        </p:spPr>
        <p:txBody>
          <a:bodyPr/>
          <a:lstStyle/>
          <a:p>
            <a:r>
              <a:rPr lang="sr-Latn-RS" dirty="0" smtClean="0"/>
              <a:t>Trpezarija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956" y="949628"/>
            <a:ext cx="9776482" cy="5541789"/>
          </a:xfrm>
        </p:spPr>
        <p:txBody>
          <a:bodyPr/>
          <a:lstStyle/>
          <a:p>
            <a:r>
              <a:rPr lang="en-US" dirty="0"/>
              <a:t>U </a:t>
            </a:r>
            <a:r>
              <a:rPr lang="en-US" dirty="0" err="1"/>
              <a:t>bogatim</a:t>
            </a:r>
            <a:r>
              <a:rPr lang="en-US" dirty="0"/>
              <a:t> </a:t>
            </a:r>
            <a:r>
              <a:rPr lang="en-US" dirty="0" err="1"/>
              <a:t>rimskim</a:t>
            </a:r>
            <a:r>
              <a:rPr lang="en-US" dirty="0"/>
              <a:t> </a:t>
            </a:r>
            <a:r>
              <a:rPr lang="en-US" dirty="0" err="1"/>
              <a:t>kućama</a:t>
            </a:r>
            <a:r>
              <a:rPr lang="en-US" dirty="0"/>
              <a:t> </a:t>
            </a:r>
            <a:r>
              <a:rPr lang="en-US" dirty="0" err="1"/>
              <a:t>jelo</a:t>
            </a:r>
            <a:r>
              <a:rPr lang="en-US" dirty="0"/>
              <a:t> se </a:t>
            </a:r>
            <a:r>
              <a:rPr lang="en-US" dirty="0" err="1"/>
              <a:t>služilo</a:t>
            </a:r>
            <a:r>
              <a:rPr lang="en-US" dirty="0"/>
              <a:t> u </a:t>
            </a:r>
            <a:r>
              <a:rPr lang="en-US" dirty="0" err="1"/>
              <a:t>trpezariji</a:t>
            </a:r>
            <a:r>
              <a:rPr lang="en-US" dirty="0"/>
              <a:t> (</a:t>
            </a:r>
            <a:r>
              <a:rPr lang="en-US" dirty="0" err="1"/>
              <a:t>triclinium</a:t>
            </a:r>
            <a:r>
              <a:rPr lang="en-US" dirty="0"/>
              <a:t>), </a:t>
            </a:r>
            <a:r>
              <a:rPr lang="en-US" dirty="0" err="1"/>
              <a:t>dok</a:t>
            </a:r>
            <a:r>
              <a:rPr lang="en-US" dirty="0"/>
              <a:t> je </a:t>
            </a:r>
            <a:r>
              <a:rPr lang="en-US" dirty="0" err="1"/>
              <a:t>narod</a:t>
            </a:r>
            <a:r>
              <a:rPr lang="en-US" dirty="0"/>
              <a:t> </a:t>
            </a:r>
            <a:r>
              <a:rPr lang="en-US" dirty="0" err="1"/>
              <a:t>jeo</a:t>
            </a:r>
            <a:r>
              <a:rPr lang="en-US" dirty="0"/>
              <a:t> u </a:t>
            </a:r>
            <a:r>
              <a:rPr lang="en-US" dirty="0" err="1"/>
              <a:t>kuhinji</a:t>
            </a:r>
            <a:r>
              <a:rPr lang="en-US" dirty="0"/>
              <a:t>, a </a:t>
            </a:r>
            <a:r>
              <a:rPr lang="en-US" dirty="0" err="1"/>
              <a:t>preko</a:t>
            </a:r>
            <a:r>
              <a:rPr lang="en-US" dirty="0"/>
              <a:t> </a:t>
            </a:r>
            <a:r>
              <a:rPr lang="en-US" dirty="0" err="1"/>
              <a:t>leta</a:t>
            </a:r>
            <a:r>
              <a:rPr lang="en-US" dirty="0"/>
              <a:t> u </a:t>
            </a:r>
            <a:r>
              <a:rPr lang="en-US" dirty="0" err="1"/>
              <a:t>atrijumu</a:t>
            </a:r>
            <a:r>
              <a:rPr lang="en-US" dirty="0"/>
              <a:t>. </a:t>
            </a:r>
            <a:r>
              <a:rPr lang="en-US" dirty="0" err="1"/>
              <a:t>Trpezarija</a:t>
            </a:r>
            <a:r>
              <a:rPr lang="en-US" dirty="0"/>
              <a:t> je </a:t>
            </a:r>
            <a:r>
              <a:rPr lang="en-US" dirty="0" err="1"/>
              <a:t>zauzimala</a:t>
            </a:r>
            <a:r>
              <a:rPr lang="en-US" dirty="0"/>
              <a:t> </a:t>
            </a:r>
            <a:r>
              <a:rPr lang="en-US" dirty="0" err="1"/>
              <a:t>glavno</a:t>
            </a:r>
            <a:r>
              <a:rPr lang="en-US" dirty="0"/>
              <a:t> </a:t>
            </a:r>
            <a:r>
              <a:rPr lang="en-US" dirty="0" err="1"/>
              <a:t>mesto</a:t>
            </a:r>
            <a:r>
              <a:rPr lang="en-US" dirty="0"/>
              <a:t> u </a:t>
            </a:r>
            <a:r>
              <a:rPr lang="en-US" dirty="0" err="1"/>
              <a:t>kući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bogato</a:t>
            </a:r>
            <a:r>
              <a:rPr lang="en-US" dirty="0"/>
              <a:t> </a:t>
            </a:r>
            <a:r>
              <a:rPr lang="en-US" dirty="0" err="1"/>
              <a:t>ukrašavana</a:t>
            </a:r>
            <a:r>
              <a:rPr lang="en-US" dirty="0"/>
              <a:t> </a:t>
            </a:r>
            <a:r>
              <a:rPr lang="en-US" dirty="0" err="1"/>
              <a:t>freskama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mozaicima</a:t>
            </a:r>
            <a:r>
              <a:rPr lang="en-US" dirty="0"/>
              <a:t>. </a:t>
            </a:r>
            <a:r>
              <a:rPr lang="en-US" dirty="0" err="1"/>
              <a:t>Jedan</a:t>
            </a:r>
            <a:r>
              <a:rPr lang="en-US" dirty="0"/>
              <a:t> od </a:t>
            </a:r>
            <a:r>
              <a:rPr lang="en-US" dirty="0" err="1"/>
              <a:t>čestih</a:t>
            </a:r>
            <a:r>
              <a:rPr lang="en-US" dirty="0"/>
              <a:t> </a:t>
            </a:r>
            <a:r>
              <a:rPr lang="en-US" dirty="0" err="1"/>
              <a:t>motiva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mozaicima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je </a:t>
            </a:r>
            <a:r>
              <a:rPr lang="en-US" dirty="0" err="1"/>
              <a:t>predstava</a:t>
            </a:r>
            <a:r>
              <a:rPr lang="en-US" dirty="0"/>
              <a:t> </a:t>
            </a:r>
            <a:r>
              <a:rPr lang="en-US" dirty="0" err="1"/>
              <a:t>skeleta</a:t>
            </a:r>
            <a:r>
              <a:rPr lang="en-US" dirty="0"/>
              <a:t> (</a:t>
            </a:r>
            <a:r>
              <a:rPr lang="en-US" dirty="0" err="1"/>
              <a:t>opominjala</a:t>
            </a:r>
            <a:r>
              <a:rPr lang="en-US" dirty="0"/>
              <a:t> je da je </a:t>
            </a:r>
            <a:r>
              <a:rPr lang="en-US" dirty="0" err="1"/>
              <a:t>život</a:t>
            </a:r>
            <a:r>
              <a:rPr lang="en-US" dirty="0"/>
              <a:t> </a:t>
            </a:r>
            <a:r>
              <a:rPr lang="en-US" dirty="0" err="1"/>
              <a:t>kratak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da </a:t>
            </a:r>
            <a:r>
              <a:rPr lang="en-US" dirty="0" err="1"/>
              <a:t>zato</a:t>
            </a:r>
            <a:r>
              <a:rPr lang="en-US" dirty="0"/>
              <a:t> </a:t>
            </a:r>
            <a:r>
              <a:rPr lang="en-US" dirty="0" err="1"/>
              <a:t>treba</a:t>
            </a:r>
            <a:r>
              <a:rPr lang="en-US" dirty="0"/>
              <a:t> </a:t>
            </a:r>
            <a:r>
              <a:rPr lang="en-US" dirty="0" err="1"/>
              <a:t>uživati</a:t>
            </a:r>
            <a:r>
              <a:rPr lang="en-US" dirty="0"/>
              <a:t>)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predstava</a:t>
            </a:r>
            <a:r>
              <a:rPr lang="en-US" dirty="0"/>
              <a:t> </a:t>
            </a:r>
            <a:r>
              <a:rPr lang="en-US" dirty="0" err="1"/>
              <a:t>boga</a:t>
            </a:r>
            <a:r>
              <a:rPr lang="en-US" dirty="0"/>
              <a:t> </a:t>
            </a:r>
            <a:r>
              <a:rPr lang="en-US" dirty="0" err="1"/>
              <a:t>Dionisa</a:t>
            </a:r>
            <a:r>
              <a:rPr lang="en-US" dirty="0"/>
              <a:t>, </a:t>
            </a:r>
            <a:r>
              <a:rPr lang="en-US" dirty="0" err="1"/>
              <a:t>zaštitnika</a:t>
            </a:r>
            <a:r>
              <a:rPr lang="en-US" dirty="0"/>
              <a:t> </a:t>
            </a:r>
            <a:r>
              <a:rPr lang="en-US" dirty="0" err="1"/>
              <a:t>vina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vinogradarstva</a:t>
            </a:r>
            <a:r>
              <a:rPr lang="en-US" dirty="0" smtClean="0"/>
              <a:t>.. </a:t>
            </a:r>
            <a:r>
              <a:rPr lang="en-US" dirty="0" err="1"/>
              <a:t>Tavanice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oblagane</a:t>
            </a:r>
            <a:r>
              <a:rPr lang="en-US" dirty="0"/>
              <a:t> </a:t>
            </a:r>
            <a:r>
              <a:rPr lang="en-US" dirty="0" err="1"/>
              <a:t>drvetom</a:t>
            </a:r>
            <a:r>
              <a:rPr lang="en-US" dirty="0"/>
              <a:t>, </a:t>
            </a:r>
            <a:r>
              <a:rPr lang="en-US" dirty="0" err="1"/>
              <a:t>slonovom</a:t>
            </a:r>
            <a:r>
              <a:rPr lang="en-US" dirty="0"/>
              <a:t> </a:t>
            </a:r>
            <a:r>
              <a:rPr lang="en-US" dirty="0" err="1"/>
              <a:t>kosti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tkaninom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često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bile </a:t>
            </a:r>
            <a:r>
              <a:rPr lang="en-US" dirty="0" err="1"/>
              <a:t>pokretne</a:t>
            </a:r>
            <a:r>
              <a:rPr lang="en-US" dirty="0"/>
              <a:t>, da bi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goste</a:t>
            </a:r>
            <a:r>
              <a:rPr lang="en-US" dirty="0"/>
              <a:t> </a:t>
            </a:r>
            <a:r>
              <a:rPr lang="en-US" dirty="0" err="1"/>
              <a:t>moglo</a:t>
            </a:r>
            <a:r>
              <a:rPr lang="en-US" dirty="0"/>
              <a:t> da se </a:t>
            </a:r>
            <a:r>
              <a:rPr lang="en-US" dirty="0" err="1"/>
              <a:t>baca</a:t>
            </a:r>
            <a:r>
              <a:rPr lang="en-US" dirty="0"/>
              <a:t> </a:t>
            </a:r>
            <a:r>
              <a:rPr lang="en-US" dirty="0" err="1"/>
              <a:t>cveće</a:t>
            </a:r>
            <a:r>
              <a:rPr lang="en-US" dirty="0"/>
              <a:t>,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u </a:t>
            </a:r>
            <a:r>
              <a:rPr lang="en-US" dirty="0" err="1"/>
              <a:t>njih</a:t>
            </a:r>
            <a:r>
              <a:rPr lang="en-US" dirty="0"/>
              <a:t> bile </a:t>
            </a:r>
            <a:r>
              <a:rPr lang="en-US" dirty="0" err="1"/>
              <a:t>ugrađene</a:t>
            </a:r>
            <a:r>
              <a:rPr lang="en-US" dirty="0"/>
              <a:t> </a:t>
            </a:r>
            <a:r>
              <a:rPr lang="en-US" dirty="0" err="1"/>
              <a:t>cevčice</a:t>
            </a:r>
            <a:r>
              <a:rPr lang="en-US" dirty="0"/>
              <a:t> </a:t>
            </a:r>
            <a:r>
              <a:rPr lang="en-US" dirty="0" err="1"/>
              <a:t>kojima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se do </a:t>
            </a:r>
            <a:r>
              <a:rPr lang="en-US" dirty="0" err="1"/>
              <a:t>gostiju</a:t>
            </a:r>
            <a:r>
              <a:rPr lang="en-US" dirty="0"/>
              <a:t> </a:t>
            </a:r>
            <a:r>
              <a:rPr lang="en-US" dirty="0" err="1"/>
              <a:t>dovodili</a:t>
            </a:r>
            <a:r>
              <a:rPr lang="en-US" dirty="0"/>
              <a:t> </a:t>
            </a:r>
            <a:r>
              <a:rPr lang="en-US" dirty="0" err="1"/>
              <a:t>razni</a:t>
            </a:r>
            <a:r>
              <a:rPr lang="en-US" dirty="0"/>
              <a:t> </a:t>
            </a:r>
            <a:r>
              <a:rPr lang="en-US" dirty="0" err="1"/>
              <a:t>mirisi</a:t>
            </a:r>
            <a:r>
              <a:rPr lang="en-US" dirty="0"/>
              <a:t>, od </a:t>
            </a:r>
            <a:r>
              <a:rPr lang="en-US" dirty="0" err="1"/>
              <a:t>kojih</a:t>
            </a:r>
            <a:r>
              <a:rPr lang="en-US" dirty="0"/>
              <a:t> je </a:t>
            </a:r>
            <a:r>
              <a:rPr lang="en-US" dirty="0" err="1"/>
              <a:t>najcenjenija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ruža</a:t>
            </a:r>
            <a:r>
              <a:rPr lang="en-US" dirty="0"/>
              <a:t>. Od </a:t>
            </a:r>
            <a:r>
              <a:rPr lang="en-US" dirty="0" err="1"/>
              <a:t>nameštaja</a:t>
            </a:r>
            <a:r>
              <a:rPr lang="en-US" dirty="0"/>
              <a:t> u </a:t>
            </a:r>
            <a:r>
              <a:rPr lang="en-US" dirty="0" err="1"/>
              <a:t>trpezariji</a:t>
            </a:r>
            <a:r>
              <a:rPr lang="en-US" dirty="0"/>
              <a:t>, </a:t>
            </a:r>
            <a:r>
              <a:rPr lang="en-US" dirty="0" err="1"/>
              <a:t>glavno</a:t>
            </a:r>
            <a:r>
              <a:rPr lang="en-US" dirty="0"/>
              <a:t> </a:t>
            </a:r>
            <a:r>
              <a:rPr lang="en-US" dirty="0" err="1"/>
              <a:t>mesto</a:t>
            </a:r>
            <a:r>
              <a:rPr lang="en-US" dirty="0"/>
              <a:t> </a:t>
            </a:r>
            <a:r>
              <a:rPr lang="en-US" dirty="0" err="1"/>
              <a:t>zauzimao</a:t>
            </a:r>
            <a:r>
              <a:rPr lang="en-US" dirty="0"/>
              <a:t> je </a:t>
            </a:r>
            <a:r>
              <a:rPr lang="en-US" dirty="0" err="1"/>
              <a:t>sto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ležajevi</a:t>
            </a:r>
            <a:r>
              <a:rPr lang="en-US" dirty="0"/>
              <a:t> </a:t>
            </a:r>
            <a:r>
              <a:rPr lang="en-US" dirty="0" err="1"/>
              <a:t>oko</a:t>
            </a:r>
            <a:r>
              <a:rPr lang="en-US" dirty="0"/>
              <a:t> </a:t>
            </a:r>
            <a:r>
              <a:rPr lang="en-US" dirty="0" err="1"/>
              <a:t>njega</a:t>
            </a:r>
            <a:r>
              <a:rPr lang="en-US" dirty="0"/>
              <a:t>. </a:t>
            </a:r>
            <a:r>
              <a:rPr lang="en-US" dirty="0" err="1"/>
              <a:t>Jedna</a:t>
            </a:r>
            <a:r>
              <a:rPr lang="en-US" dirty="0"/>
              <a:t> </a:t>
            </a:r>
            <a:r>
              <a:rPr lang="en-US" dirty="0" err="1"/>
              <a:t>strana</a:t>
            </a:r>
            <a:r>
              <a:rPr lang="en-US" dirty="0"/>
              <a:t> </a:t>
            </a:r>
            <a:r>
              <a:rPr lang="en-US" dirty="0" err="1"/>
              <a:t>stola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je </a:t>
            </a:r>
            <a:r>
              <a:rPr lang="en-US" dirty="0" err="1"/>
              <a:t>slobodna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posluživanje</a:t>
            </a:r>
            <a:r>
              <a:rPr lang="en-US" dirty="0"/>
              <a:t>. </a:t>
            </a:r>
            <a:r>
              <a:rPr lang="en-US" dirty="0" err="1"/>
              <a:t>Rimljani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jeli</a:t>
            </a:r>
            <a:r>
              <a:rPr lang="en-US" dirty="0"/>
              <a:t> </a:t>
            </a:r>
            <a:r>
              <a:rPr lang="en-US" dirty="0" err="1"/>
              <a:t>poluležeći</a:t>
            </a:r>
            <a:r>
              <a:rPr lang="en-US" dirty="0"/>
              <a:t>, </a:t>
            </a:r>
            <a:r>
              <a:rPr lang="en-US" dirty="0" err="1"/>
              <a:t>dok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žene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deca</a:t>
            </a:r>
            <a:r>
              <a:rPr lang="en-US" dirty="0"/>
              <a:t> </a:t>
            </a:r>
            <a:r>
              <a:rPr lang="en-US" dirty="0" err="1"/>
              <a:t>sedeli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klupama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stolicama</a:t>
            </a:r>
            <a:r>
              <a:rPr lang="en-US" dirty="0"/>
              <a:t>. </a:t>
            </a:r>
            <a:r>
              <a:rPr lang="en-US" dirty="0" err="1"/>
              <a:t>Ostali</a:t>
            </a:r>
            <a:r>
              <a:rPr lang="en-US" dirty="0"/>
              <a:t> </a:t>
            </a:r>
            <a:r>
              <a:rPr lang="en-US" dirty="0" err="1"/>
              <a:t>deo</a:t>
            </a:r>
            <a:r>
              <a:rPr lang="en-US" dirty="0"/>
              <a:t> </a:t>
            </a:r>
            <a:r>
              <a:rPr lang="en-US" dirty="0" err="1"/>
              <a:t>trpezarije</a:t>
            </a:r>
            <a:r>
              <a:rPr lang="en-US" dirty="0"/>
              <a:t> bio je </a:t>
            </a:r>
            <a:r>
              <a:rPr lang="en-US" dirty="0" err="1"/>
              <a:t>slobodan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robove-poslužitelje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zabavljače</a:t>
            </a:r>
            <a:r>
              <a:rPr lang="en-US" dirty="0"/>
              <a:t>.</a:t>
            </a:r>
            <a:endParaRPr lang="sr-Latn-R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505" y="4029516"/>
            <a:ext cx="3617828" cy="2828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750" y="3991080"/>
            <a:ext cx="4851185" cy="286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82379"/>
            <a:ext cx="8596668" cy="930875"/>
          </a:xfrm>
        </p:spPr>
        <p:txBody>
          <a:bodyPr/>
          <a:lstStyle/>
          <a:p>
            <a:r>
              <a:rPr lang="sr-Latn-RS" dirty="0" smtClean="0"/>
              <a:t>Uvod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842535"/>
            <a:ext cx="8596668" cy="6192579"/>
          </a:xfrm>
        </p:spPr>
        <p:txBody>
          <a:bodyPr>
            <a:normAutofit/>
          </a:bodyPr>
          <a:lstStyle/>
          <a:p>
            <a:r>
              <a:rPr lang="sr-Latn-RS" sz="1400" dirty="0" smtClean="0"/>
              <a:t>Rim je bio najveća svetska sila u starom veku.Za vreme najvećih vladara cara Oktavijana Avgusta i cara Trajana prostirao se na 3 kontinenta.</a:t>
            </a:r>
          </a:p>
          <a:p>
            <a:r>
              <a:rPr lang="en-US" sz="1400" dirty="0" err="1" smtClean="0"/>
              <a:t>Stari</a:t>
            </a:r>
            <a:r>
              <a:rPr lang="en-US" sz="1400" dirty="0" smtClean="0"/>
              <a:t> </a:t>
            </a:r>
            <a:r>
              <a:rPr lang="en-US" sz="1400" dirty="0" err="1" smtClean="0"/>
              <a:t>Rimljani</a:t>
            </a:r>
            <a:r>
              <a:rPr lang="en-US" sz="1400" dirty="0" smtClean="0"/>
              <a:t> </a:t>
            </a:r>
            <a:r>
              <a:rPr lang="en-US" sz="1400" dirty="0" err="1" smtClean="0"/>
              <a:t>su</a:t>
            </a:r>
            <a:r>
              <a:rPr lang="en-US" sz="1400" dirty="0" smtClean="0"/>
              <a:t> </a:t>
            </a:r>
            <a:r>
              <a:rPr lang="en-US" sz="1400" dirty="0" err="1" smtClean="0"/>
              <a:t>doručak</a:t>
            </a:r>
            <a:r>
              <a:rPr lang="en-US" sz="1400" dirty="0" smtClean="0"/>
              <a:t> </a:t>
            </a:r>
            <a:r>
              <a:rPr lang="en-US" sz="1400" dirty="0" err="1" smtClean="0"/>
              <a:t>nazivali</a:t>
            </a:r>
            <a:r>
              <a:rPr lang="en-US" sz="1400" dirty="0" smtClean="0"/>
              <a:t> </a:t>
            </a:r>
            <a:r>
              <a:rPr lang="en-US" sz="1400" dirty="0" err="1" smtClean="0"/>
              <a:t>ientaculum</a:t>
            </a:r>
            <a:r>
              <a:rPr lang="en-US" sz="1400" dirty="0" smtClean="0"/>
              <a:t>, </a:t>
            </a:r>
            <a:r>
              <a:rPr lang="en-US" sz="1400" dirty="0" err="1" smtClean="0"/>
              <a:t>ručak</a:t>
            </a:r>
            <a:r>
              <a:rPr lang="en-US" sz="1400" dirty="0" smtClean="0"/>
              <a:t> </a:t>
            </a:r>
            <a:r>
              <a:rPr lang="en-US" sz="1400" dirty="0" err="1" smtClean="0"/>
              <a:t>prandium</a:t>
            </a:r>
            <a:r>
              <a:rPr lang="en-US" sz="1400" dirty="0" smtClean="0"/>
              <a:t>, </a:t>
            </a:r>
            <a:r>
              <a:rPr lang="en-US" sz="1400" dirty="0" err="1" smtClean="0"/>
              <a:t>dok</a:t>
            </a:r>
            <a:r>
              <a:rPr lang="en-US" sz="1400" dirty="0" smtClean="0"/>
              <a:t> je </a:t>
            </a:r>
            <a:r>
              <a:rPr lang="en-US" sz="1400" dirty="0" err="1" smtClean="0"/>
              <a:t>večera</a:t>
            </a:r>
            <a:r>
              <a:rPr lang="en-US" sz="1400" dirty="0" smtClean="0"/>
              <a:t> </a:t>
            </a:r>
            <a:r>
              <a:rPr lang="en-US" sz="1400" dirty="0" err="1" smtClean="0"/>
              <a:t>cena</a:t>
            </a:r>
            <a:r>
              <a:rPr lang="en-US" sz="1400" dirty="0" smtClean="0"/>
              <a:t>. </a:t>
            </a:r>
            <a:r>
              <a:rPr lang="en-US" sz="1400" dirty="0" err="1" smtClean="0"/>
              <a:t>Zanimljivo</a:t>
            </a:r>
            <a:r>
              <a:rPr lang="en-US" sz="1400" dirty="0" smtClean="0"/>
              <a:t> je </a:t>
            </a:r>
            <a:r>
              <a:rPr lang="en-US" sz="1400" dirty="0" err="1" smtClean="0"/>
              <a:t>što</a:t>
            </a:r>
            <a:r>
              <a:rPr lang="en-US" sz="1400" dirty="0" smtClean="0"/>
              <a:t> </a:t>
            </a:r>
            <a:r>
              <a:rPr lang="en-US" sz="1400" dirty="0" err="1" smtClean="0"/>
              <a:t>nisu</a:t>
            </a:r>
            <a:r>
              <a:rPr lang="en-US" sz="1400" dirty="0" smtClean="0"/>
              <a:t> </a:t>
            </a:r>
            <a:r>
              <a:rPr lang="en-US" sz="1400" dirty="0" err="1" smtClean="0"/>
              <a:t>jeli</a:t>
            </a:r>
            <a:r>
              <a:rPr lang="en-US" sz="1400" dirty="0" smtClean="0"/>
              <a:t> </a:t>
            </a:r>
            <a:r>
              <a:rPr lang="en-US" sz="1400" dirty="0" err="1" smtClean="0"/>
              <a:t>za</a:t>
            </a:r>
            <a:r>
              <a:rPr lang="en-US" sz="1400" dirty="0" smtClean="0"/>
              <a:t> </a:t>
            </a:r>
            <a:r>
              <a:rPr lang="en-US" sz="1400" dirty="0" err="1" smtClean="0"/>
              <a:t>stolom</a:t>
            </a:r>
            <a:r>
              <a:rPr lang="en-US" sz="1400" dirty="0" smtClean="0"/>
              <a:t>, </a:t>
            </a:r>
            <a:r>
              <a:rPr lang="en-US" sz="1400" dirty="0" err="1" smtClean="0"/>
              <a:t>već</a:t>
            </a:r>
            <a:r>
              <a:rPr lang="en-US" sz="1400" dirty="0" smtClean="0"/>
              <a:t> bi se </a:t>
            </a:r>
            <a:r>
              <a:rPr lang="en-US" sz="1400" dirty="0" err="1" smtClean="0"/>
              <a:t>raspružili</a:t>
            </a:r>
            <a:r>
              <a:rPr lang="en-US" sz="1400" dirty="0" smtClean="0"/>
              <a:t> </a:t>
            </a:r>
            <a:r>
              <a:rPr lang="en-US" sz="1400" dirty="0" err="1" smtClean="0"/>
              <a:t>na</a:t>
            </a:r>
            <a:r>
              <a:rPr lang="en-US" sz="1400" dirty="0" smtClean="0"/>
              <a:t> </a:t>
            </a:r>
            <a:r>
              <a:rPr lang="en-US" sz="1400" dirty="0" err="1" smtClean="0"/>
              <a:t>kauču</a:t>
            </a:r>
            <a:r>
              <a:rPr lang="en-US" sz="1400" dirty="0" smtClean="0"/>
              <a:t> </a:t>
            </a:r>
            <a:r>
              <a:rPr lang="en-US" sz="1400" dirty="0" err="1" smtClean="0"/>
              <a:t>ili</a:t>
            </a:r>
            <a:r>
              <a:rPr lang="en-US" sz="1400" dirty="0" smtClean="0"/>
              <a:t> u </a:t>
            </a:r>
            <a:r>
              <a:rPr lang="en-US" sz="1400" dirty="0" err="1" smtClean="0"/>
              <a:t>fotelji</a:t>
            </a:r>
            <a:r>
              <a:rPr lang="en-US" sz="1400" dirty="0" smtClean="0"/>
              <a:t> pored </a:t>
            </a:r>
            <a:r>
              <a:rPr lang="en-US" sz="1400" dirty="0" err="1" smtClean="0"/>
              <a:t>kojeg</a:t>
            </a:r>
            <a:r>
              <a:rPr lang="en-US" sz="1400" dirty="0" smtClean="0"/>
              <a:t> je </a:t>
            </a:r>
            <a:r>
              <a:rPr lang="en-US" sz="1400" dirty="0" err="1" smtClean="0"/>
              <a:t>nizak</a:t>
            </a:r>
            <a:r>
              <a:rPr lang="en-US" sz="1400" dirty="0" smtClean="0"/>
              <a:t> </a:t>
            </a:r>
            <a:r>
              <a:rPr lang="en-US" sz="1400" dirty="0" err="1" smtClean="0"/>
              <a:t>četvorougaoni</a:t>
            </a:r>
            <a:r>
              <a:rPr lang="en-US" sz="1400" dirty="0" smtClean="0"/>
              <a:t> </a:t>
            </a:r>
            <a:r>
              <a:rPr lang="en-US" sz="1400" dirty="0" err="1" smtClean="0"/>
              <a:t>stočić</a:t>
            </a:r>
            <a:r>
              <a:rPr lang="en-US" sz="1400" dirty="0" smtClean="0"/>
              <a:t> </a:t>
            </a:r>
            <a:r>
              <a:rPr lang="en-US" sz="1400" dirty="0" err="1" smtClean="0"/>
              <a:t>na</a:t>
            </a:r>
            <a:r>
              <a:rPr lang="en-US" sz="1400" dirty="0" smtClean="0"/>
              <a:t> </a:t>
            </a:r>
            <a:r>
              <a:rPr lang="en-US" sz="1400" dirty="0" err="1" smtClean="0"/>
              <a:t>kojem</a:t>
            </a:r>
            <a:r>
              <a:rPr lang="en-US" sz="1400" dirty="0" smtClean="0"/>
              <a:t> </a:t>
            </a:r>
            <a:r>
              <a:rPr lang="en-US" sz="1400" dirty="0" err="1" smtClean="0"/>
              <a:t>stoji</a:t>
            </a:r>
            <a:r>
              <a:rPr lang="en-US" sz="1400" dirty="0" smtClean="0"/>
              <a:t> </a:t>
            </a:r>
            <a:r>
              <a:rPr lang="en-US" sz="1400" dirty="0" err="1" smtClean="0"/>
              <a:t>hrana</a:t>
            </a:r>
            <a:r>
              <a:rPr lang="en-US" sz="1400" dirty="0" smtClean="0"/>
              <a:t> </a:t>
            </a:r>
            <a:r>
              <a:rPr lang="en-US" sz="1400" dirty="0" err="1" smtClean="0"/>
              <a:t>koju</a:t>
            </a:r>
            <a:r>
              <a:rPr lang="en-US" sz="1400" dirty="0" smtClean="0"/>
              <a:t> </a:t>
            </a:r>
            <a:r>
              <a:rPr lang="en-US" sz="1400" dirty="0" err="1" smtClean="0"/>
              <a:t>su</a:t>
            </a:r>
            <a:r>
              <a:rPr lang="en-US" sz="1400" dirty="0" smtClean="0"/>
              <a:t> </a:t>
            </a:r>
            <a:r>
              <a:rPr lang="en-US" sz="1400" dirty="0" err="1" smtClean="0"/>
              <a:t>konzumirali</a:t>
            </a:r>
            <a:r>
              <a:rPr lang="en-US" sz="1400" dirty="0" smtClean="0"/>
              <a:t> </a:t>
            </a:r>
            <a:r>
              <a:rPr lang="en-US" sz="1400" dirty="0" err="1" smtClean="0"/>
              <a:t>isključivo</a:t>
            </a:r>
            <a:r>
              <a:rPr lang="en-US" sz="1400" dirty="0" smtClean="0"/>
              <a:t> </a:t>
            </a:r>
            <a:r>
              <a:rPr lang="en-US" sz="1400" dirty="0" err="1" smtClean="0"/>
              <a:t>prstima</a:t>
            </a:r>
            <a:r>
              <a:rPr lang="en-US" sz="1400" dirty="0" smtClean="0"/>
              <a:t>, </a:t>
            </a:r>
            <a:r>
              <a:rPr lang="en-US" sz="1400" dirty="0" err="1" smtClean="0"/>
              <a:t>eventualno</a:t>
            </a:r>
            <a:r>
              <a:rPr lang="en-US" sz="1400" dirty="0" smtClean="0"/>
              <a:t> bi </a:t>
            </a:r>
            <a:r>
              <a:rPr lang="en-US" sz="1400" dirty="0" err="1" smtClean="0"/>
              <a:t>supu</a:t>
            </a:r>
            <a:r>
              <a:rPr lang="en-US" sz="1400" dirty="0" smtClean="0"/>
              <a:t> </a:t>
            </a:r>
            <a:r>
              <a:rPr lang="en-US" sz="1400" dirty="0" err="1" smtClean="0"/>
              <a:t>jeli</a:t>
            </a:r>
            <a:r>
              <a:rPr lang="en-US" sz="1400" dirty="0" smtClean="0"/>
              <a:t> </a:t>
            </a:r>
            <a:r>
              <a:rPr lang="en-US" sz="1400" dirty="0" err="1" smtClean="0"/>
              <a:t>kašikom</a:t>
            </a:r>
            <a:r>
              <a:rPr lang="sr-Latn-RS" sz="1400" dirty="0" smtClean="0"/>
              <a:t>.</a:t>
            </a:r>
          </a:p>
          <a:p>
            <a:r>
              <a:rPr lang="sr-Latn-RS" sz="1400" dirty="0"/>
              <a:t>Jelo se desnom rukom, koristeći samo palac, kažiprst i srednji prst. Uzimanje hrane čitavom šakom smatralo se nepristojnim, dok se, što je još ozbiljnije, uzimanje hrane levom rukom smatralo znakom apsolutnog nepoštovanja, ili čak i uvrede, namerno načinjene prema domaćinu. Nož je uglavnom bio napravljen od bronze, kašike od srebra a viljuške skoro da nisu ni imali</a:t>
            </a:r>
            <a:r>
              <a:rPr lang="sr-Latn-RS" sz="1400" dirty="0" smtClean="0"/>
              <a:t>.</a:t>
            </a:r>
          </a:p>
          <a:p>
            <a:r>
              <a:rPr lang="sr-Latn-RS" sz="1400" dirty="0"/>
              <a:t>U početku su se Rimljani hranili skromno, orjentišući se pre svega na kašu od brašna, povrće, voće, ribu i maslinovo ulje. Zna se da su kuvari uglavnom bili muškarci, a prvi profesionalni kuvar došao je u Rim 190. godine pre nove ere. Deset godina ranije, oko 200. godine p. n. e., otvorena je i prva pekara. Ceo jedan kvart u Pompeji bio je namenjen pekarskoj manufakturi</a:t>
            </a:r>
            <a:r>
              <a:rPr lang="sr-Latn-RS" sz="1400" dirty="0" smtClean="0"/>
              <a:t>.</a:t>
            </a:r>
          </a:p>
          <a:p>
            <a:r>
              <a:rPr lang="sr-Latn-RS" sz="1400" dirty="0" smtClean="0"/>
              <a:t> </a:t>
            </a:r>
            <a:r>
              <a:rPr lang="sr-Latn-RS" sz="1400" dirty="0"/>
              <a:t>Kamene žrvnje okretali su magarci, a nekad i robovi. Sveže brašno se odmah koristilo za pravljenje hleba. U jednoj Pompejskoj kući otkriven je i autentičan rimski hleb iz 79. godine p. n. e. U doba rimskog procvata, oko 1. veka n. e., robovi vešti kulinarstvu prodaju se najskuplje, hrana postaje umetnost, a bogati patriciji takmiče se u ekstravagantnim kulinarskim egzibicijama.</a:t>
            </a:r>
            <a:endParaRPr lang="sr-Latn-RS" sz="14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2724" y="4813698"/>
            <a:ext cx="3262184" cy="2044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488" y="5198077"/>
            <a:ext cx="2141837" cy="1659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575" y="4984135"/>
            <a:ext cx="2907057" cy="187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4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746" y="214184"/>
            <a:ext cx="8596668" cy="1320800"/>
          </a:xfrm>
        </p:spPr>
        <p:txBody>
          <a:bodyPr/>
          <a:lstStyle/>
          <a:p>
            <a:r>
              <a:rPr lang="sr-Latn-RS" dirty="0" smtClean="0"/>
              <a:t>Dnevni obroci kod Rimljana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746" y="1419184"/>
            <a:ext cx="8853844" cy="4874525"/>
          </a:xfrm>
        </p:spPr>
        <p:txBody>
          <a:bodyPr/>
          <a:lstStyle/>
          <a:p>
            <a:r>
              <a:rPr lang="sr-Latn-RS" dirty="0" smtClean="0"/>
              <a:t>1. Doručak ( ientaculum)</a:t>
            </a:r>
          </a:p>
          <a:p>
            <a:r>
              <a:rPr lang="sr-Latn-RS" dirty="0" smtClean="0"/>
              <a:t> Rimljani su ustajali u ranu zoru. Oko sedam i devet časova Rimljan su doručkovali. Z</a:t>
            </a:r>
            <a:r>
              <a:rPr lang="en-US" dirty="0" smtClean="0"/>
              <a:t>a </a:t>
            </a:r>
            <a:r>
              <a:rPr lang="en-US" dirty="0" err="1"/>
              <a:t>doručak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Rimljani</a:t>
            </a:r>
            <a:r>
              <a:rPr lang="en-US" dirty="0"/>
              <a:t> </a:t>
            </a:r>
            <a:r>
              <a:rPr lang="en-US" dirty="0" err="1" smtClean="0"/>
              <a:t>jeli</a:t>
            </a:r>
            <a:r>
              <a:rPr lang="sr-Latn-RS" dirty="0" smtClean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hleb</a:t>
            </a:r>
            <a:r>
              <a:rPr lang="sr-Latn-RS" dirty="0" smtClean="0"/>
              <a:t> posut solju i belim lukom ili umočen u vino,</a:t>
            </a:r>
            <a:r>
              <a:rPr lang="en-US" dirty="0" smtClean="0"/>
              <a:t> sir,</a:t>
            </a:r>
            <a:r>
              <a:rPr lang="sr-Latn-RS" dirty="0" smtClean="0"/>
              <a:t> urme,</a:t>
            </a:r>
            <a:r>
              <a:rPr lang="en-US" dirty="0" smtClean="0"/>
              <a:t> </a:t>
            </a:r>
            <a:r>
              <a:rPr lang="en-US" dirty="0" err="1"/>
              <a:t>masline</a:t>
            </a:r>
            <a:r>
              <a:rPr lang="en-US" dirty="0"/>
              <a:t>, </a:t>
            </a:r>
            <a:r>
              <a:rPr lang="en-US" dirty="0" smtClean="0"/>
              <a:t>med,</a:t>
            </a:r>
            <a:r>
              <a:rPr lang="sr-Latn-RS" dirty="0" smtClean="0"/>
              <a:t> jaja,sveže i suvo voće .Deca koja su išla u školu kupovala su doručak usput,kao i danas.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58" y="5064003"/>
            <a:ext cx="2644346" cy="1759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563" y="3166641"/>
            <a:ext cx="1945378" cy="1763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414" y="5029700"/>
            <a:ext cx="3108108" cy="182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231" y="3109231"/>
            <a:ext cx="3239937" cy="1820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9787" y="214184"/>
            <a:ext cx="2882213" cy="2161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3632" y="5101903"/>
            <a:ext cx="3501149" cy="175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2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0765049" y="324643"/>
            <a:ext cx="1558756" cy="26635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746" y="324643"/>
            <a:ext cx="8929815" cy="6175011"/>
          </a:xfrm>
        </p:spPr>
        <p:txBody>
          <a:bodyPr/>
          <a:lstStyle/>
          <a:p>
            <a:r>
              <a:rPr lang="sr-Latn-RS" dirty="0" smtClean="0"/>
              <a:t>2. Ručak ( prandium )</a:t>
            </a:r>
          </a:p>
          <a:p>
            <a:r>
              <a:rPr lang="sr-Latn-RS" dirty="0" smtClean="0"/>
              <a:t>Oko podneva Rimljani su ručali.Ručak se uglavnom sastojao od :</a:t>
            </a:r>
            <a:r>
              <a:rPr lang="it-IT" dirty="0" smtClean="0"/>
              <a:t>variva</a:t>
            </a:r>
            <a:r>
              <a:rPr lang="sr-Latn-RS" dirty="0" smtClean="0"/>
              <a:t>,</a:t>
            </a:r>
            <a:r>
              <a:rPr lang="it-IT" dirty="0" smtClean="0"/>
              <a:t> </a:t>
            </a:r>
            <a:r>
              <a:rPr lang="it-IT" dirty="0"/>
              <a:t>ribe, jaja, pečurki, </a:t>
            </a:r>
            <a:r>
              <a:rPr lang="it-IT" dirty="0" smtClean="0"/>
              <a:t>voća</a:t>
            </a:r>
            <a:r>
              <a:rPr lang="sr-Latn-RS" dirty="0" smtClean="0"/>
              <a:t>,</a:t>
            </a:r>
            <a:r>
              <a:rPr lang="it-IT" dirty="0" smtClean="0"/>
              <a:t>vina</a:t>
            </a:r>
            <a:r>
              <a:rPr lang="sr-Latn-RS" dirty="0" smtClean="0"/>
              <a:t> ili hladnih ostataka </a:t>
            </a:r>
            <a:r>
              <a:rPr lang="sr-Latn-RS" dirty="0"/>
              <a:t>od večere. Sirotinja je retko mala priliku da sama kuva i uglavnom je kupovala hranu u tadašnjim kioscima - thermopolia.</a:t>
            </a:r>
            <a:endParaRPr lang="sr-Latn-R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8945"/>
            <a:ext cx="3575222" cy="2576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315" y="4278945"/>
            <a:ext cx="4023578" cy="2579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150" y="1578410"/>
            <a:ext cx="3941156" cy="2620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0616" y="4276274"/>
            <a:ext cx="4481384" cy="2579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43" y="1927332"/>
            <a:ext cx="2884535" cy="192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2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9572" y="593124"/>
            <a:ext cx="1378120" cy="13208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479" y="488308"/>
            <a:ext cx="9051554" cy="6369692"/>
          </a:xfrm>
        </p:spPr>
        <p:txBody>
          <a:bodyPr/>
          <a:lstStyle/>
          <a:p>
            <a:r>
              <a:rPr lang="sr-Latn-RS" dirty="0" smtClean="0"/>
              <a:t>3. Večera</a:t>
            </a:r>
          </a:p>
          <a:p>
            <a:r>
              <a:rPr lang="sr-Latn-RS" sz="1600" dirty="0" smtClean="0"/>
              <a:t>Posle popodnevnog relaksiranja u termama,usledio bi glavni obed – večera (cena). Zimi je to bilo oko četiri časa po podne,a leti tek oko sedema časova.</a:t>
            </a:r>
          </a:p>
          <a:p>
            <a:r>
              <a:rPr lang="sr-Latn-RS" sz="1600" dirty="0"/>
              <a:t>Razlikovale su se večere običnog i imućnog naroda</a:t>
            </a:r>
            <a:r>
              <a:rPr lang="sr-Latn-RS" sz="1600" dirty="0" smtClean="0"/>
              <a:t>.</a:t>
            </a:r>
          </a:p>
          <a:p>
            <a:r>
              <a:rPr lang="sr-Latn-RS" sz="1600" dirty="0" smtClean="0"/>
              <a:t>Neronove večere su trajale do sledećeg dana i na njima je prisustvovao samo imućan narod. </a:t>
            </a:r>
            <a:r>
              <a:rPr lang="sr-Latn-RS" sz="1600" dirty="0"/>
              <a:t>To je bio više društveni događaj nego običan obrok pošto se večera nije mogla zamisliti bez gostiju i zabavnog programa dok se čekalo sledeće jelo, nastupali su pesnici, muzičari, klovnovi, neretko se gostima delila i guščija pera da ako bi se prejeli mogli olakšati guranjem pera u grlo da bi se nakon toga moglo nastaviti sa čarima narednih jela,svaki gost je imao dodeljenog roba, sa posudom vode za pranje ruku kao i sa praznom posudom za olakšavanje </a:t>
            </a:r>
            <a:r>
              <a:rPr lang="sr-Latn-RS" sz="1600" dirty="0" smtClean="0"/>
              <a:t>stomaka.</a:t>
            </a:r>
          </a:p>
          <a:p>
            <a:r>
              <a:rPr lang="sr-Latn-RS" sz="1600" dirty="0"/>
              <a:t>Večera je deljena na </a:t>
            </a:r>
            <a:r>
              <a:rPr lang="sr-Latn-RS" sz="1600" b="1" dirty="0"/>
              <a:t>tri </a:t>
            </a:r>
            <a:r>
              <a:rPr lang="sr-Latn-RS" sz="1600" b="1" dirty="0" smtClean="0"/>
              <a:t>faze </a:t>
            </a:r>
            <a:r>
              <a:rPr lang="sr-Latn-RS" sz="1600" dirty="0" smtClean="0"/>
              <a:t>i imala je </a:t>
            </a:r>
            <a:r>
              <a:rPr lang="sr-Latn-RS" sz="1600" b="1" dirty="0" smtClean="0"/>
              <a:t>sedam jela</a:t>
            </a:r>
            <a:r>
              <a:rPr lang="sr-Latn-RS" sz="1600" dirty="0" smtClean="0"/>
              <a:t>; </a:t>
            </a:r>
            <a:r>
              <a:rPr lang="sr-Latn-RS" sz="1600" dirty="0"/>
              <a:t>na </a:t>
            </a:r>
            <a:r>
              <a:rPr lang="sr-Latn-RS" sz="1600" b="1" dirty="0"/>
              <a:t>početak gozbe, Gustum </a:t>
            </a:r>
            <a:r>
              <a:rPr lang="sr-Latn-RS" sz="1600" dirty="0"/>
              <a:t>– ili ono što bi mi zvali glavno jelo (fercula), koje  uključuje Promulsis, toplo predjelo sa čašicom mulsuma, vina ukuvanog sa medovinom; </a:t>
            </a:r>
            <a:r>
              <a:rPr lang="sr-Latn-RS" sz="1600" b="1" dirty="0"/>
              <a:t>Mensae primae </a:t>
            </a:r>
            <a:r>
              <a:rPr lang="sr-Latn-RS" sz="1600" dirty="0"/>
              <a:t>– ili ono što bi naša tradicija nazvala blanširana variva u hladnim ili toplim sosovima, i, na kraju – </a:t>
            </a:r>
            <a:r>
              <a:rPr lang="sr-Latn-RS" sz="1600" b="1" dirty="0"/>
              <a:t>Mensae secundae ili Mensae alterae</a:t>
            </a:r>
            <a:r>
              <a:rPr lang="sr-Latn-RS" sz="1600" dirty="0"/>
              <a:t>, na poseban način pripremljeno voće sa biberom, uz koje se pije vino, takođe pomešano s vodom u određenoj srazmeri. Pokatkad se nakon voća počinjalo ispočetka: taj, novi obrok zvao se </a:t>
            </a:r>
            <a:r>
              <a:rPr lang="sr-Latn-RS" sz="1600" b="1" dirty="0"/>
              <a:t>tertia cena</a:t>
            </a:r>
            <a:r>
              <a:rPr lang="sr-Latn-RS" sz="1600" dirty="0"/>
              <a:t>, i takav ručak, koji je mogao da potraje do u kasne večernje sate, zvao se, u našem prevodu "od početka do kraja". </a:t>
            </a:r>
            <a:endParaRPr lang="sr-Latn-RS" sz="16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92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248" y="313038"/>
            <a:ext cx="8596668" cy="1320800"/>
          </a:xfrm>
        </p:spPr>
        <p:txBody>
          <a:bodyPr/>
          <a:lstStyle/>
          <a:p>
            <a:r>
              <a:rPr lang="sr-Latn-RS" dirty="0" smtClean="0"/>
              <a:t>Patriciji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47" y="1128585"/>
            <a:ext cx="9512871" cy="5486400"/>
          </a:xfrm>
        </p:spPr>
        <p:txBody>
          <a:bodyPr/>
          <a:lstStyle/>
          <a:p>
            <a:r>
              <a:rPr lang="en-US" dirty="0"/>
              <a:t>Od mesa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meniju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bili</a:t>
            </a:r>
            <a:r>
              <a:rPr lang="en-US" dirty="0"/>
              <a:t> </a:t>
            </a:r>
            <a:r>
              <a:rPr lang="en-US" dirty="0" err="1"/>
              <a:t>ovčetina</a:t>
            </a:r>
            <a:r>
              <a:rPr lang="en-US" dirty="0"/>
              <a:t>, </a:t>
            </a:r>
            <a:r>
              <a:rPr lang="en-US" dirty="0" err="1"/>
              <a:t>jagnjetina</a:t>
            </a:r>
            <a:r>
              <a:rPr lang="en-US" dirty="0"/>
              <a:t>, </a:t>
            </a:r>
            <a:r>
              <a:rPr lang="en-US" dirty="0" err="1"/>
              <a:t>meso</a:t>
            </a:r>
            <a:r>
              <a:rPr lang="en-US" dirty="0"/>
              <a:t> </a:t>
            </a:r>
            <a:r>
              <a:rPr lang="en-US" dirty="0" err="1"/>
              <a:t>mladih</a:t>
            </a:r>
            <a:r>
              <a:rPr lang="en-US" dirty="0"/>
              <a:t> </a:t>
            </a:r>
            <a:r>
              <a:rPr lang="en-US" dirty="0" err="1"/>
              <a:t>magaraca</a:t>
            </a:r>
            <a:r>
              <a:rPr lang="en-US" dirty="0"/>
              <a:t>, </a:t>
            </a:r>
            <a:r>
              <a:rPr lang="en-US" dirty="0" err="1"/>
              <a:t>svinjetina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govedina</a:t>
            </a:r>
            <a:r>
              <a:rPr lang="en-US" dirty="0"/>
              <a:t>. </a:t>
            </a:r>
            <a:r>
              <a:rPr lang="en-US" dirty="0" err="1"/>
              <a:t>Raskalašni</a:t>
            </a:r>
            <a:r>
              <a:rPr lang="en-US" dirty="0"/>
              <a:t> </a:t>
            </a:r>
            <a:r>
              <a:rPr lang="en-US" dirty="0" err="1"/>
              <a:t>patriciji</a:t>
            </a:r>
            <a:r>
              <a:rPr lang="en-US" dirty="0"/>
              <a:t> </a:t>
            </a:r>
            <a:r>
              <a:rPr lang="en-US" dirty="0" err="1"/>
              <a:t>vrlo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cenili</a:t>
            </a:r>
            <a:r>
              <a:rPr lang="en-US" dirty="0"/>
              <a:t> </a:t>
            </a:r>
            <a:r>
              <a:rPr lang="en-US" dirty="0" smtClean="0"/>
              <a:t>vu</a:t>
            </a:r>
            <a:r>
              <a:rPr lang="sr-Latn-RS" dirty="0" smtClean="0"/>
              <a:t>kove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/>
              <a:t>punjena</a:t>
            </a:r>
            <a:r>
              <a:rPr lang="en-US" dirty="0"/>
              <a:t> </a:t>
            </a:r>
            <a:r>
              <a:rPr lang="en-US" dirty="0" err="1"/>
              <a:t>vimena</a:t>
            </a:r>
            <a:r>
              <a:rPr lang="en-US" dirty="0"/>
              <a:t> </a:t>
            </a:r>
            <a:r>
              <a:rPr lang="en-US" dirty="0" err="1"/>
              <a:t>mladih</a:t>
            </a:r>
            <a:r>
              <a:rPr lang="en-US" dirty="0"/>
              <a:t> </a:t>
            </a:r>
            <a:r>
              <a:rPr lang="en-US" dirty="0" err="1" smtClean="0"/>
              <a:t>prasi</a:t>
            </a:r>
            <a:r>
              <a:rPr lang="sr-Latn-RS" dirty="0" smtClean="0"/>
              <a:t>ć</a:t>
            </a:r>
            <a:r>
              <a:rPr lang="en-US" dirty="0" smtClean="0"/>
              <a:t>a</a:t>
            </a:r>
            <a:r>
              <a:rPr lang="en-US" dirty="0"/>
              <a:t>. </a:t>
            </a:r>
            <a:r>
              <a:rPr lang="en-US" dirty="0" err="1"/>
              <a:t>Jeli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kokoške</a:t>
            </a:r>
            <a:r>
              <a:rPr lang="en-US" dirty="0"/>
              <a:t>, </a:t>
            </a:r>
            <a:r>
              <a:rPr lang="en-US" dirty="0" err="1"/>
              <a:t>patke</a:t>
            </a:r>
            <a:r>
              <a:rPr lang="en-US" dirty="0"/>
              <a:t>, </a:t>
            </a:r>
            <a:r>
              <a:rPr lang="en-US" dirty="0" err="1"/>
              <a:t>guske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ukrasne</a:t>
            </a:r>
            <a:r>
              <a:rPr lang="en-US" dirty="0"/>
              <a:t> </a:t>
            </a:r>
            <a:r>
              <a:rPr lang="en-US" dirty="0" err="1"/>
              <a:t>ptice</a:t>
            </a:r>
            <a:r>
              <a:rPr lang="en-US" dirty="0"/>
              <a:t>: </a:t>
            </a:r>
            <a:r>
              <a:rPr lang="en-US" dirty="0" err="1"/>
              <a:t>labudove</a:t>
            </a:r>
            <a:r>
              <a:rPr lang="en-US" dirty="0"/>
              <a:t>, </a:t>
            </a:r>
            <a:r>
              <a:rPr lang="en-US" dirty="0" err="1"/>
              <a:t>nojeve</a:t>
            </a:r>
            <a:r>
              <a:rPr lang="en-US" dirty="0"/>
              <a:t>, </a:t>
            </a:r>
            <a:r>
              <a:rPr lang="en-US" dirty="0" err="1"/>
              <a:t>ždralove</a:t>
            </a:r>
            <a:r>
              <a:rPr lang="en-US" dirty="0"/>
              <a:t>, </a:t>
            </a:r>
            <a:r>
              <a:rPr lang="en-US" dirty="0" err="1"/>
              <a:t>flamingose</a:t>
            </a:r>
            <a:r>
              <a:rPr lang="en-US" dirty="0"/>
              <a:t>, </a:t>
            </a:r>
            <a:r>
              <a:rPr lang="en-US" dirty="0" err="1"/>
              <a:t>golubove</a:t>
            </a:r>
            <a:r>
              <a:rPr lang="en-US" dirty="0"/>
              <a:t>, </a:t>
            </a:r>
            <a:r>
              <a:rPr lang="en-US" dirty="0" err="1"/>
              <a:t>drozdove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paunove</a:t>
            </a:r>
            <a:r>
              <a:rPr lang="en-US" dirty="0"/>
              <a:t>. </a:t>
            </a:r>
            <a:r>
              <a:rPr lang="en-US" dirty="0" err="1"/>
              <a:t>Posebno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cenili</a:t>
            </a:r>
            <a:r>
              <a:rPr lang="en-US" dirty="0"/>
              <a:t> </a:t>
            </a:r>
            <a:r>
              <a:rPr lang="en-US" dirty="0" err="1"/>
              <a:t>jezik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mozak</a:t>
            </a:r>
            <a:r>
              <a:rPr lang="en-US" dirty="0"/>
              <a:t> </a:t>
            </a:r>
            <a:r>
              <a:rPr lang="en-US" dirty="0" err="1"/>
              <a:t>pauna</a:t>
            </a:r>
            <a:r>
              <a:rPr lang="en-US" dirty="0"/>
              <a:t>, a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poslasticu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se </a:t>
            </a:r>
            <a:r>
              <a:rPr lang="en-US" dirty="0" err="1"/>
              <a:t>smatrali</a:t>
            </a:r>
            <a:r>
              <a:rPr lang="en-US" dirty="0"/>
              <a:t> </a:t>
            </a:r>
            <a:r>
              <a:rPr lang="en-US" dirty="0" err="1"/>
              <a:t>slavuji</a:t>
            </a:r>
            <a:r>
              <a:rPr lang="en-US" dirty="0"/>
              <a:t>. Od </a:t>
            </a:r>
            <a:r>
              <a:rPr lang="en-US" dirty="0" err="1"/>
              <a:t>divljači</a:t>
            </a:r>
            <a:r>
              <a:rPr lang="en-US" dirty="0"/>
              <a:t>, </a:t>
            </a:r>
            <a:r>
              <a:rPr lang="en-US" dirty="0" err="1"/>
              <a:t>lovili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jeli</a:t>
            </a:r>
            <a:r>
              <a:rPr lang="en-US" dirty="0"/>
              <a:t> </a:t>
            </a:r>
            <a:r>
              <a:rPr lang="en-US" dirty="0" err="1"/>
              <a:t>divlje</a:t>
            </a:r>
            <a:r>
              <a:rPr lang="en-US" dirty="0"/>
              <a:t> </a:t>
            </a:r>
            <a:r>
              <a:rPr lang="en-US" dirty="0" err="1"/>
              <a:t>svinje</a:t>
            </a:r>
            <a:r>
              <a:rPr lang="en-US" dirty="0"/>
              <a:t>, </a:t>
            </a:r>
            <a:r>
              <a:rPr lang="en-US" dirty="0" err="1"/>
              <a:t>zečeve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srndaće</a:t>
            </a:r>
            <a:r>
              <a:rPr lang="en-US" dirty="0"/>
              <a:t>. </a:t>
            </a:r>
            <a:r>
              <a:rPr lang="en-US" dirty="0" err="1"/>
              <a:t>Tvor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je bio </a:t>
            </a:r>
            <a:r>
              <a:rPr lang="en-US" dirty="0" err="1"/>
              <a:t>poseban</a:t>
            </a:r>
            <a:r>
              <a:rPr lang="en-US" dirty="0"/>
              <a:t> </a:t>
            </a:r>
            <a:r>
              <a:rPr lang="en-US" dirty="0" err="1"/>
              <a:t>specijalitet</a:t>
            </a:r>
            <a:r>
              <a:rPr lang="en-US" dirty="0"/>
              <a:t>, pa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tovili</a:t>
            </a:r>
            <a:r>
              <a:rPr lang="en-US" dirty="0"/>
              <a:t> </a:t>
            </a:r>
            <a:r>
              <a:rPr lang="en-US" dirty="0" err="1"/>
              <a:t>ovu</a:t>
            </a:r>
            <a:r>
              <a:rPr lang="en-US" dirty="0"/>
              <a:t> </a:t>
            </a:r>
            <a:r>
              <a:rPr lang="en-US" dirty="0" err="1"/>
              <a:t>životinju</a:t>
            </a:r>
            <a:r>
              <a:rPr lang="en-US" dirty="0"/>
              <a:t> </a:t>
            </a:r>
            <a:r>
              <a:rPr lang="en-US" dirty="0" err="1"/>
              <a:t>orasima</a:t>
            </a:r>
            <a:r>
              <a:rPr lang="en-US" dirty="0"/>
              <a:t>, </a:t>
            </a:r>
            <a:r>
              <a:rPr lang="en-US" dirty="0" err="1"/>
              <a:t>žirom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kestenom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pripremali</a:t>
            </a:r>
            <a:r>
              <a:rPr lang="en-US" dirty="0"/>
              <a:t> je s </a:t>
            </a:r>
            <a:r>
              <a:rPr lang="en-US" dirty="0" err="1"/>
              <a:t>mlekom</a:t>
            </a:r>
            <a:r>
              <a:rPr lang="en-US" dirty="0"/>
              <a:t>, </a:t>
            </a:r>
            <a:r>
              <a:rPr lang="en-US" dirty="0" err="1"/>
              <a:t>medom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makom</a:t>
            </a:r>
            <a:r>
              <a:rPr lang="en-US" dirty="0"/>
              <a:t>. </a:t>
            </a:r>
            <a:r>
              <a:rPr lang="en-US" dirty="0" err="1"/>
              <a:t>Tvorovi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se </a:t>
            </a:r>
            <a:r>
              <a:rPr lang="en-US" dirty="0" err="1"/>
              <a:t>jeli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predjelo.Na</a:t>
            </a:r>
            <a:r>
              <a:rPr lang="en-US" dirty="0"/>
              <a:t> </a:t>
            </a:r>
            <a:r>
              <a:rPr lang="en-US" dirty="0" err="1"/>
              <a:t>rimskoj</a:t>
            </a:r>
            <a:r>
              <a:rPr lang="en-US" dirty="0"/>
              <a:t> </a:t>
            </a:r>
            <a:r>
              <a:rPr lang="en-US" dirty="0" err="1"/>
              <a:t>trpezi</a:t>
            </a:r>
            <a:r>
              <a:rPr lang="en-US" dirty="0"/>
              <a:t> bile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žabe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puževi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skakavci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 smtClean="0"/>
              <a:t>cvrčci</a:t>
            </a:r>
            <a:r>
              <a:rPr lang="en-US" dirty="0" smtClean="0"/>
              <a:t>.</a:t>
            </a:r>
            <a:r>
              <a:rPr lang="sr-Latn-RS" dirty="0"/>
              <a:t>Od riba su </a:t>
            </a:r>
            <a:r>
              <a:rPr lang="sr-Latn-RS" dirty="0" smtClean="0"/>
              <a:t>jeli: jesetru</a:t>
            </a:r>
            <a:r>
              <a:rPr lang="sr-Latn-RS" dirty="0"/>
              <a:t>, mrenu, tunu, jegulju, zubaca, rakove i </a:t>
            </a:r>
            <a:r>
              <a:rPr lang="sr-Latn-RS" dirty="0" smtClean="0"/>
              <a:t>ostrige</a:t>
            </a:r>
          </a:p>
          <a:p>
            <a:r>
              <a:rPr lang="en-US" dirty="0"/>
              <a:t> </a:t>
            </a:r>
            <a:r>
              <a:rPr lang="en-US" dirty="0" err="1"/>
              <a:t>Osim</a:t>
            </a:r>
            <a:r>
              <a:rPr lang="en-US" dirty="0"/>
              <a:t> </a:t>
            </a:r>
            <a:r>
              <a:rPr lang="en-US" dirty="0" err="1"/>
              <a:t>hleba</a:t>
            </a:r>
            <a:r>
              <a:rPr lang="en-US" dirty="0"/>
              <a:t>, </a:t>
            </a:r>
            <a:r>
              <a:rPr lang="en-US" dirty="0" err="1"/>
              <a:t>pripremali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raznovrsna</a:t>
            </a:r>
            <a:r>
              <a:rPr lang="en-US" dirty="0"/>
              <a:t> </a:t>
            </a:r>
            <a:r>
              <a:rPr lang="en-US" dirty="0" err="1"/>
              <a:t>peciva</a:t>
            </a:r>
            <a:r>
              <a:rPr lang="en-US" dirty="0"/>
              <a:t> s </a:t>
            </a:r>
            <a:r>
              <a:rPr lang="en-US" dirty="0" err="1"/>
              <a:t>dodatkom</a:t>
            </a:r>
            <a:r>
              <a:rPr lang="en-US" dirty="0"/>
              <a:t> </a:t>
            </a:r>
            <a:r>
              <a:rPr lang="en-US" dirty="0" err="1"/>
              <a:t>mleka</a:t>
            </a:r>
            <a:r>
              <a:rPr lang="en-US" dirty="0"/>
              <a:t>, </a:t>
            </a:r>
            <a:r>
              <a:rPr lang="en-US" dirty="0" err="1"/>
              <a:t>meda</a:t>
            </a:r>
            <a:r>
              <a:rPr lang="en-US" dirty="0"/>
              <a:t>, </a:t>
            </a:r>
            <a:r>
              <a:rPr lang="en-US" dirty="0" err="1"/>
              <a:t>jaja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oraha</a:t>
            </a:r>
            <a:r>
              <a:rPr lang="en-US" dirty="0"/>
              <a:t>. Od </a:t>
            </a:r>
            <a:r>
              <a:rPr lang="en-US" dirty="0" err="1"/>
              <a:t>žitarica</a:t>
            </a:r>
            <a:r>
              <a:rPr lang="en-US" dirty="0"/>
              <a:t>, </a:t>
            </a:r>
            <a:r>
              <a:rPr lang="en-US" dirty="0" err="1"/>
              <a:t>koristili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ječam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pšenicu</a:t>
            </a:r>
            <a:r>
              <a:rPr lang="en-US" dirty="0" smtClean="0"/>
              <a:t>.</a:t>
            </a:r>
            <a:endParaRPr lang="sr-Latn-RS" dirty="0" smtClean="0"/>
          </a:p>
          <a:p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piće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koristili</a:t>
            </a:r>
            <a:r>
              <a:rPr lang="en-US" dirty="0"/>
              <a:t> </a:t>
            </a:r>
            <a:r>
              <a:rPr lang="en-US" dirty="0" err="1"/>
              <a:t>oko</a:t>
            </a:r>
            <a:r>
              <a:rPr lang="en-US" dirty="0"/>
              <a:t> 18 </a:t>
            </a:r>
            <a:r>
              <a:rPr lang="en-US" dirty="0" err="1"/>
              <a:t>vrsta</a:t>
            </a:r>
            <a:r>
              <a:rPr lang="en-US" dirty="0"/>
              <a:t> </a:t>
            </a:r>
            <a:r>
              <a:rPr lang="en-US" dirty="0" err="1"/>
              <a:t>vina</a:t>
            </a:r>
            <a:r>
              <a:rPr lang="en-US" dirty="0"/>
              <a:t>. </a:t>
            </a:r>
            <a:r>
              <a:rPr lang="en-US" dirty="0" err="1"/>
              <a:t>Neka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dodatak</a:t>
            </a:r>
            <a:r>
              <a:rPr lang="en-US" dirty="0"/>
              <a:t> </a:t>
            </a:r>
            <a:r>
              <a:rPr lang="en-US" dirty="0" err="1"/>
              <a:t>imala</a:t>
            </a:r>
            <a:r>
              <a:rPr lang="en-US" dirty="0"/>
              <a:t> </a:t>
            </a:r>
            <a:r>
              <a:rPr lang="en-US" dirty="0" err="1"/>
              <a:t>latice</a:t>
            </a:r>
            <a:r>
              <a:rPr lang="en-US" dirty="0"/>
              <a:t> </a:t>
            </a:r>
            <a:r>
              <a:rPr lang="en-US" dirty="0" err="1"/>
              <a:t>ruža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ljubičica</a:t>
            </a:r>
            <a:r>
              <a:rPr lang="en-US" dirty="0"/>
              <a:t>. </a:t>
            </a:r>
            <a:r>
              <a:rPr lang="en-US" dirty="0" err="1"/>
              <a:t>Pili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</a:t>
            </a:r>
            <a:r>
              <a:rPr lang="en-US" dirty="0" err="1"/>
              <a:t>razblažena</a:t>
            </a:r>
            <a:r>
              <a:rPr lang="en-US" dirty="0"/>
              <a:t> s </a:t>
            </a:r>
            <a:r>
              <a:rPr lang="en-US" dirty="0" err="1"/>
              <a:t>vodom</a:t>
            </a:r>
            <a:r>
              <a:rPr lang="en-US" dirty="0"/>
              <a:t>, </a:t>
            </a:r>
            <a:r>
              <a:rPr lang="en-US" dirty="0" err="1"/>
              <a:t>snegom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ledom</a:t>
            </a:r>
            <a:r>
              <a:rPr lang="en-US" dirty="0"/>
              <a:t>. </a:t>
            </a:r>
            <a:r>
              <a:rPr lang="en-US" dirty="0" err="1"/>
              <a:t>Pili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pivo</a:t>
            </a:r>
            <a:r>
              <a:rPr lang="en-US" dirty="0"/>
              <a:t>, </a:t>
            </a:r>
            <a:r>
              <a:rPr lang="en-US" dirty="0" err="1"/>
              <a:t>sokove</a:t>
            </a:r>
            <a:r>
              <a:rPr lang="en-US" dirty="0"/>
              <a:t>, </a:t>
            </a:r>
            <a:r>
              <a:rPr lang="en-US" dirty="0" err="1"/>
              <a:t>razblaženo</a:t>
            </a:r>
            <a:r>
              <a:rPr lang="en-US" dirty="0"/>
              <a:t> </a:t>
            </a:r>
            <a:r>
              <a:rPr lang="en-US" dirty="0" err="1"/>
              <a:t>sirće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, </a:t>
            </a:r>
            <a:r>
              <a:rPr lang="en-US" dirty="0" err="1"/>
              <a:t>naravno</a:t>
            </a:r>
            <a:r>
              <a:rPr lang="en-US" dirty="0"/>
              <a:t>, </a:t>
            </a:r>
            <a:r>
              <a:rPr lang="en-US" dirty="0" err="1"/>
              <a:t>medovinu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3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868" y="0"/>
            <a:ext cx="8596668" cy="1320800"/>
          </a:xfrm>
        </p:spPr>
        <p:txBody>
          <a:bodyPr/>
          <a:lstStyle/>
          <a:p>
            <a:r>
              <a:rPr lang="sr-Latn-RS" dirty="0" smtClean="0"/>
              <a:t>Običan narod- plebejci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7" y="1020751"/>
            <a:ext cx="9422255" cy="4756259"/>
          </a:xfrm>
        </p:spPr>
        <p:txBody>
          <a:bodyPr/>
          <a:lstStyle/>
          <a:p>
            <a:r>
              <a:rPr lang="en-US" dirty="0" err="1"/>
              <a:t>S</a:t>
            </a:r>
            <a:r>
              <a:rPr lang="en-US" dirty="0" err="1" smtClean="0"/>
              <a:t>iromašni</a:t>
            </a:r>
            <a:r>
              <a:rPr lang="en-US" dirty="0" smtClean="0"/>
              <a:t> </a:t>
            </a:r>
            <a:r>
              <a:rPr lang="en-US" dirty="0" err="1"/>
              <a:t>Rimljani</a:t>
            </a:r>
            <a:r>
              <a:rPr lang="en-US" dirty="0"/>
              <a:t> ne </a:t>
            </a:r>
            <a:r>
              <a:rPr lang="en-US" dirty="0" err="1"/>
              <a:t>odustaju</a:t>
            </a:r>
            <a:r>
              <a:rPr lang="en-US" dirty="0"/>
              <a:t> od </a:t>
            </a:r>
            <a:r>
              <a:rPr lang="en-US" dirty="0" err="1"/>
              <a:t>svojih</a:t>
            </a:r>
            <a:r>
              <a:rPr lang="en-US" dirty="0"/>
              <a:t> </a:t>
            </a:r>
            <a:r>
              <a:rPr lang="en-US" dirty="0" err="1"/>
              <a:t>navika</a:t>
            </a:r>
            <a:r>
              <a:rPr lang="en-US" dirty="0"/>
              <a:t> da se </a:t>
            </a:r>
            <a:r>
              <a:rPr lang="en-US" dirty="0" err="1"/>
              <a:t>hrane</a:t>
            </a:r>
            <a:r>
              <a:rPr lang="en-US" dirty="0"/>
              <a:t> </a:t>
            </a:r>
            <a:r>
              <a:rPr lang="en-US" dirty="0" err="1"/>
              <a:t>umereno</a:t>
            </a:r>
            <a:r>
              <a:rPr lang="en-US" dirty="0"/>
              <a:t> </a:t>
            </a:r>
            <a:r>
              <a:rPr lang="en-US" dirty="0" err="1"/>
              <a:t>kašom</a:t>
            </a:r>
            <a:r>
              <a:rPr lang="en-US" dirty="0"/>
              <a:t> od </a:t>
            </a:r>
            <a:r>
              <a:rPr lang="en-US" dirty="0" err="1"/>
              <a:t>brašna</a:t>
            </a:r>
            <a:r>
              <a:rPr lang="en-US" dirty="0"/>
              <a:t>, </a:t>
            </a:r>
            <a:r>
              <a:rPr lang="en-US" dirty="0" err="1"/>
              <a:t>crnim</a:t>
            </a:r>
            <a:r>
              <a:rPr lang="en-US" dirty="0"/>
              <a:t> </a:t>
            </a:r>
            <a:r>
              <a:rPr lang="en-US" dirty="0" err="1"/>
              <a:t>hlebom</a:t>
            </a:r>
            <a:r>
              <a:rPr lang="en-US" dirty="0"/>
              <a:t>, </a:t>
            </a:r>
            <a:r>
              <a:rPr lang="en-US" dirty="0" err="1"/>
              <a:t>bobom</a:t>
            </a:r>
            <a:r>
              <a:rPr lang="en-US" dirty="0"/>
              <a:t>, </a:t>
            </a:r>
            <a:r>
              <a:rPr lang="en-US" dirty="0" err="1" smtClean="0"/>
              <a:t>sočivom</a:t>
            </a:r>
            <a:r>
              <a:rPr lang="en-US" dirty="0" smtClean="0"/>
              <a:t>,</a:t>
            </a:r>
            <a:r>
              <a:rPr lang="sr-Latn-RS" dirty="0" smtClean="0"/>
              <a:t>prosom,</a:t>
            </a:r>
            <a:r>
              <a:rPr lang="en-US" dirty="0" smtClean="0"/>
              <a:t> </a:t>
            </a:r>
            <a:r>
              <a:rPr lang="en-US" dirty="0" err="1"/>
              <a:t>pasuljem</a:t>
            </a:r>
            <a:r>
              <a:rPr lang="en-US" dirty="0"/>
              <a:t>, </a:t>
            </a:r>
            <a:r>
              <a:rPr lang="en-US" dirty="0" err="1"/>
              <a:t>ribom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 smtClean="0"/>
              <a:t>voćem</a:t>
            </a:r>
            <a:r>
              <a:rPr lang="en-US" dirty="0" smtClean="0"/>
              <a:t>.</a:t>
            </a:r>
            <a:r>
              <a:rPr lang="sr-Latn-RS" dirty="0" smtClean="0"/>
              <a:t>Imali su vrstu supe sa hlebom i sirćetom i pireom od krastavca.</a:t>
            </a:r>
            <a:r>
              <a:rPr lang="en-US" dirty="0" smtClean="0"/>
              <a:t> </a:t>
            </a:r>
            <a:r>
              <a:rPr lang="en-US" dirty="0" err="1"/>
              <a:t>Meso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je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dostupno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u </a:t>
            </a:r>
            <a:r>
              <a:rPr lang="en-US" dirty="0" err="1"/>
              <a:t>vreme</a:t>
            </a:r>
            <a:r>
              <a:rPr lang="en-US" dirty="0"/>
              <a:t> </a:t>
            </a:r>
            <a:r>
              <a:rPr lang="en-US" dirty="0" err="1"/>
              <a:t>religioznih</a:t>
            </a:r>
            <a:r>
              <a:rPr lang="en-US" dirty="0"/>
              <a:t> </a:t>
            </a:r>
            <a:r>
              <a:rPr lang="en-US" dirty="0" err="1"/>
              <a:t>obreda</a:t>
            </a:r>
            <a:r>
              <a:rPr lang="en-US" dirty="0"/>
              <a:t>,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žrtvovane</a:t>
            </a:r>
            <a:r>
              <a:rPr lang="en-US" dirty="0"/>
              <a:t> </a:t>
            </a:r>
            <a:r>
              <a:rPr lang="en-US" dirty="0" err="1"/>
              <a:t>životinje</a:t>
            </a:r>
            <a:r>
              <a:rPr lang="en-US" dirty="0" smtClean="0"/>
              <a:t>.</a:t>
            </a:r>
            <a:r>
              <a:rPr lang="pl-PL" dirty="0"/>
              <a:t> Sirotinja je od riba jela sitne, slano konzervisane,</a:t>
            </a:r>
            <a:r>
              <a:rPr lang="en-US" dirty="0" smtClean="0"/>
              <a:t> </a:t>
            </a:r>
            <a:r>
              <a:rPr lang="en-US" dirty="0" err="1" smtClean="0"/>
              <a:t>gajili</a:t>
            </a:r>
            <a:r>
              <a:rPr lang="en-US" dirty="0" smtClean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grašak</a:t>
            </a:r>
            <a:r>
              <a:rPr lang="en-US" dirty="0"/>
              <a:t>, bob, </a:t>
            </a:r>
            <a:r>
              <a:rPr lang="en-US" dirty="0" err="1"/>
              <a:t>sočivo</a:t>
            </a:r>
            <a:r>
              <a:rPr lang="en-US" dirty="0"/>
              <a:t>, </a:t>
            </a:r>
            <a:r>
              <a:rPr lang="en-US" dirty="0" err="1"/>
              <a:t>tikvice</a:t>
            </a:r>
            <a:r>
              <a:rPr lang="en-US" dirty="0"/>
              <a:t>, </a:t>
            </a:r>
            <a:r>
              <a:rPr lang="en-US" dirty="0" err="1"/>
              <a:t>rotkvu</a:t>
            </a:r>
            <a:r>
              <a:rPr lang="en-US" dirty="0"/>
              <a:t>, </a:t>
            </a:r>
            <a:r>
              <a:rPr lang="en-US" dirty="0" err="1"/>
              <a:t>blitvu</a:t>
            </a:r>
            <a:r>
              <a:rPr lang="en-US" dirty="0"/>
              <a:t>, </a:t>
            </a:r>
            <a:r>
              <a:rPr lang="en-US" dirty="0" err="1"/>
              <a:t>šargarepu</a:t>
            </a:r>
            <a:r>
              <a:rPr lang="en-US" dirty="0"/>
              <a:t>, </a:t>
            </a:r>
            <a:r>
              <a:rPr lang="en-US" dirty="0" err="1"/>
              <a:t>krastavac</a:t>
            </a:r>
            <a:r>
              <a:rPr lang="en-US" dirty="0"/>
              <a:t>, </a:t>
            </a:r>
            <a:r>
              <a:rPr lang="en-US" dirty="0" err="1"/>
              <a:t>karfiol</a:t>
            </a:r>
            <a:r>
              <a:rPr lang="en-US" dirty="0"/>
              <a:t>, </a:t>
            </a:r>
            <a:r>
              <a:rPr lang="en-US" dirty="0" err="1"/>
              <a:t>špargle</a:t>
            </a:r>
            <a:r>
              <a:rPr lang="en-US" dirty="0"/>
              <a:t>, </a:t>
            </a:r>
            <a:r>
              <a:rPr lang="en-US" dirty="0" err="1"/>
              <a:t>artičoke</a:t>
            </a:r>
            <a:r>
              <a:rPr lang="en-US" dirty="0"/>
              <a:t>, </a:t>
            </a:r>
            <a:r>
              <a:rPr lang="en-US" dirty="0" err="1"/>
              <a:t>prokelj</a:t>
            </a:r>
            <a:r>
              <a:rPr lang="en-US" dirty="0"/>
              <a:t>, </a:t>
            </a:r>
            <a:r>
              <a:rPr lang="en-US" dirty="0" err="1"/>
              <a:t>kupus</a:t>
            </a:r>
            <a:r>
              <a:rPr lang="en-US" dirty="0"/>
              <a:t>, </a:t>
            </a:r>
            <a:r>
              <a:rPr lang="en-US" dirty="0" err="1"/>
              <a:t>praziluk</a:t>
            </a:r>
            <a:r>
              <a:rPr lang="en-US" dirty="0"/>
              <a:t>, </a:t>
            </a:r>
            <a:r>
              <a:rPr lang="en-US" dirty="0" err="1"/>
              <a:t>crni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beli</a:t>
            </a:r>
            <a:r>
              <a:rPr lang="en-US" dirty="0"/>
              <a:t> </a:t>
            </a:r>
            <a:r>
              <a:rPr lang="en-US" dirty="0" err="1"/>
              <a:t>luk</a:t>
            </a:r>
            <a:r>
              <a:rPr lang="en-US" dirty="0"/>
              <a:t>.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prirode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uzimali</a:t>
            </a:r>
            <a:r>
              <a:rPr lang="en-US" dirty="0"/>
              <a:t> </a:t>
            </a:r>
            <a:r>
              <a:rPr lang="en-US" dirty="0" err="1"/>
              <a:t>zelje</a:t>
            </a:r>
            <a:r>
              <a:rPr lang="en-US" dirty="0"/>
              <a:t>, </a:t>
            </a:r>
            <a:r>
              <a:rPr lang="en-US" dirty="0" err="1"/>
              <a:t>koprivu</a:t>
            </a:r>
            <a:r>
              <a:rPr lang="en-US" dirty="0"/>
              <a:t>, </a:t>
            </a:r>
            <a:r>
              <a:rPr lang="en-US" dirty="0" err="1"/>
              <a:t>pečurke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druge</a:t>
            </a:r>
            <a:r>
              <a:rPr lang="en-US" dirty="0"/>
              <a:t> </a:t>
            </a:r>
            <a:r>
              <a:rPr lang="en-US" dirty="0" err="1"/>
              <a:t>jestive</a:t>
            </a:r>
            <a:r>
              <a:rPr lang="en-US" dirty="0"/>
              <a:t> </a:t>
            </a:r>
            <a:r>
              <a:rPr lang="en-US" dirty="0" err="1"/>
              <a:t>biljke</a:t>
            </a:r>
            <a:r>
              <a:rPr lang="en-US" dirty="0"/>
              <a:t>. Od </a:t>
            </a:r>
            <a:r>
              <a:rPr lang="en-US" dirty="0" err="1"/>
              <a:t>voća</a:t>
            </a:r>
            <a:r>
              <a:rPr lang="en-US" dirty="0"/>
              <a:t>, </a:t>
            </a:r>
            <a:r>
              <a:rPr lang="en-US" dirty="0" err="1"/>
              <a:t>najviše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jeli</a:t>
            </a:r>
            <a:r>
              <a:rPr lang="en-US" dirty="0"/>
              <a:t> </a:t>
            </a:r>
            <a:r>
              <a:rPr lang="en-US" dirty="0" err="1"/>
              <a:t>masline</a:t>
            </a:r>
            <a:r>
              <a:rPr lang="en-US" dirty="0"/>
              <a:t>, </a:t>
            </a:r>
            <a:r>
              <a:rPr lang="en-US" dirty="0" err="1"/>
              <a:t>jabuke</a:t>
            </a:r>
            <a:r>
              <a:rPr lang="en-US" dirty="0"/>
              <a:t>, </a:t>
            </a:r>
            <a:r>
              <a:rPr lang="en-US" dirty="0" err="1"/>
              <a:t>kruške</a:t>
            </a:r>
            <a:r>
              <a:rPr lang="en-US" dirty="0"/>
              <a:t>, </a:t>
            </a:r>
            <a:r>
              <a:rPr lang="en-US" dirty="0" err="1"/>
              <a:t>trešnje</a:t>
            </a:r>
            <a:r>
              <a:rPr lang="en-US" dirty="0"/>
              <a:t>, </a:t>
            </a:r>
            <a:r>
              <a:rPr lang="en-US" dirty="0" err="1"/>
              <a:t>šljive</a:t>
            </a:r>
            <a:r>
              <a:rPr lang="en-US" dirty="0"/>
              <a:t>, </a:t>
            </a:r>
            <a:r>
              <a:rPr lang="en-US" dirty="0" err="1"/>
              <a:t>breskve</a:t>
            </a:r>
            <a:r>
              <a:rPr lang="en-US" dirty="0"/>
              <a:t>, </a:t>
            </a:r>
            <a:r>
              <a:rPr lang="en-US" dirty="0" err="1"/>
              <a:t>orahe</a:t>
            </a:r>
            <a:r>
              <a:rPr lang="en-US" dirty="0"/>
              <a:t>, </a:t>
            </a:r>
            <a:r>
              <a:rPr lang="en-US" dirty="0" err="1"/>
              <a:t>bademe</a:t>
            </a:r>
            <a:r>
              <a:rPr lang="en-US" dirty="0"/>
              <a:t>, </a:t>
            </a:r>
            <a:r>
              <a:rPr lang="en-US" dirty="0" err="1"/>
              <a:t>kesten</a:t>
            </a:r>
            <a:r>
              <a:rPr lang="en-US" dirty="0"/>
              <a:t>, </a:t>
            </a:r>
            <a:r>
              <a:rPr lang="en-US" dirty="0" err="1"/>
              <a:t>grožđe</a:t>
            </a:r>
            <a:r>
              <a:rPr lang="en-US" dirty="0"/>
              <a:t>, </a:t>
            </a:r>
            <a:r>
              <a:rPr lang="en-US" dirty="0" err="1"/>
              <a:t>urme</a:t>
            </a:r>
            <a:r>
              <a:rPr lang="en-US" dirty="0"/>
              <a:t>, </a:t>
            </a:r>
            <a:r>
              <a:rPr lang="en-US" dirty="0" err="1"/>
              <a:t>smokve</a:t>
            </a:r>
            <a:r>
              <a:rPr lang="en-US" dirty="0"/>
              <a:t>, </a:t>
            </a:r>
            <a:r>
              <a:rPr lang="en-US" dirty="0" err="1"/>
              <a:t>limun</a:t>
            </a:r>
            <a:r>
              <a:rPr lang="en-US" dirty="0"/>
              <a:t>, </a:t>
            </a:r>
            <a:r>
              <a:rPr lang="en-US" dirty="0" err="1"/>
              <a:t>nar</a:t>
            </a:r>
            <a:r>
              <a:rPr lang="en-US" dirty="0"/>
              <a:t>, </a:t>
            </a:r>
            <a:r>
              <a:rPr lang="en-US" dirty="0" err="1"/>
              <a:t>mušmule</a:t>
            </a:r>
            <a:r>
              <a:rPr lang="en-US" dirty="0"/>
              <a:t>, </a:t>
            </a:r>
            <a:r>
              <a:rPr lang="en-US" dirty="0" err="1"/>
              <a:t>dinje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lubenice</a:t>
            </a:r>
            <a:r>
              <a:rPr lang="en-US" dirty="0"/>
              <a:t>. Od </a:t>
            </a:r>
            <a:r>
              <a:rPr lang="en-US" dirty="0" err="1"/>
              <a:t>začina</a:t>
            </a:r>
            <a:r>
              <a:rPr lang="en-US" dirty="0"/>
              <a:t>, </a:t>
            </a:r>
            <a:r>
              <a:rPr lang="en-US" dirty="0" err="1"/>
              <a:t>najviše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koristili</a:t>
            </a:r>
            <a:r>
              <a:rPr lang="en-US" dirty="0"/>
              <a:t> </a:t>
            </a:r>
            <a:r>
              <a:rPr lang="en-US" dirty="0" err="1"/>
              <a:t>biber</a:t>
            </a:r>
            <a:r>
              <a:rPr lang="en-US" dirty="0"/>
              <a:t>, </a:t>
            </a:r>
            <a:r>
              <a:rPr lang="en-US" dirty="0" err="1"/>
              <a:t>kim</a:t>
            </a:r>
            <a:r>
              <a:rPr lang="en-US" dirty="0"/>
              <a:t>, </a:t>
            </a:r>
            <a:r>
              <a:rPr lang="en-US" dirty="0" err="1"/>
              <a:t>peršun</a:t>
            </a:r>
            <a:r>
              <a:rPr lang="en-US" dirty="0"/>
              <a:t>, </a:t>
            </a:r>
            <a:r>
              <a:rPr lang="en-US" dirty="0" err="1"/>
              <a:t>mirođiju</a:t>
            </a:r>
            <a:r>
              <a:rPr lang="en-US" dirty="0"/>
              <a:t>, </a:t>
            </a:r>
            <a:r>
              <a:rPr lang="en-US" dirty="0" err="1"/>
              <a:t>šafran</a:t>
            </a:r>
            <a:r>
              <a:rPr lang="en-US" dirty="0"/>
              <a:t>, </a:t>
            </a:r>
            <a:r>
              <a:rPr lang="en-US" dirty="0" err="1"/>
              <a:t>cimet</a:t>
            </a:r>
            <a:r>
              <a:rPr lang="en-US" dirty="0"/>
              <a:t>, </a:t>
            </a:r>
            <a:r>
              <a:rPr lang="en-US" dirty="0" err="1"/>
              <a:t>đumbir</a:t>
            </a:r>
            <a:r>
              <a:rPr lang="en-US" dirty="0"/>
              <a:t>, </a:t>
            </a:r>
            <a:r>
              <a:rPr lang="en-US" dirty="0" err="1"/>
              <a:t>nanu</a:t>
            </a:r>
            <a:r>
              <a:rPr lang="en-US" dirty="0"/>
              <a:t>, </a:t>
            </a:r>
            <a:r>
              <a:rPr lang="en-US" dirty="0" err="1"/>
              <a:t>seme</a:t>
            </a:r>
            <a:r>
              <a:rPr lang="en-US" dirty="0"/>
              <a:t> </a:t>
            </a:r>
            <a:r>
              <a:rPr lang="en-US" dirty="0" err="1" smtClean="0"/>
              <a:t>pinjole.Kao</a:t>
            </a:r>
            <a:r>
              <a:rPr lang="en-US" dirty="0" smtClean="0"/>
              <a:t> </a:t>
            </a:r>
            <a:r>
              <a:rPr lang="en-US" dirty="0" err="1" smtClean="0"/>
              <a:t>hladna</a:t>
            </a:r>
            <a:r>
              <a:rPr lang="en-US" dirty="0" smtClean="0"/>
              <a:t> pi</a:t>
            </a:r>
            <a:r>
              <a:rPr lang="sr-Latn-RS" dirty="0" smtClean="0"/>
              <a:t>ća vojnici i siromašni pili su posca-sirće razblaženo vodom.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1587"/>
            <a:ext cx="2290119" cy="2196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308" y="4661588"/>
            <a:ext cx="3211728" cy="2196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909" y="4661588"/>
            <a:ext cx="2444222" cy="2230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6489" y="0"/>
            <a:ext cx="2685511" cy="23686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9771" y="4661587"/>
            <a:ext cx="2656003" cy="2196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6489" y="2326760"/>
            <a:ext cx="2685511" cy="2334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5245" y="4661587"/>
            <a:ext cx="2907957" cy="218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2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578" y="288324"/>
            <a:ext cx="7840590" cy="914400"/>
          </a:xfrm>
        </p:spPr>
        <p:txBody>
          <a:bodyPr/>
          <a:lstStyle/>
          <a:p>
            <a:r>
              <a:rPr lang="sr-Latn-RS" dirty="0" smtClean="0"/>
              <a:t>,,Posebni začini’’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577" y="980304"/>
            <a:ext cx="10369607" cy="5692346"/>
          </a:xfrm>
        </p:spPr>
        <p:txBody>
          <a:bodyPr>
            <a:noAutofit/>
          </a:bodyPr>
          <a:lstStyle/>
          <a:p>
            <a:r>
              <a:rPr lang="en-US" sz="1400" dirty="0"/>
              <a:t> </a:t>
            </a:r>
            <a:r>
              <a:rPr lang="en-US" sz="1400" dirty="0" err="1"/>
              <a:t>Veliki</a:t>
            </a:r>
            <a:r>
              <a:rPr lang="en-US" sz="1400" dirty="0"/>
              <a:t> </a:t>
            </a:r>
            <a:r>
              <a:rPr lang="en-US" sz="1400" dirty="0" err="1"/>
              <a:t>broj</a:t>
            </a:r>
            <a:r>
              <a:rPr lang="en-US" sz="1400" dirty="0"/>
              <a:t> </a:t>
            </a:r>
            <a:r>
              <a:rPr lang="en-US" sz="1400" dirty="0" err="1"/>
              <a:t>začina</a:t>
            </a:r>
            <a:r>
              <a:rPr lang="en-US" sz="1400" dirty="0"/>
              <a:t> </a:t>
            </a:r>
            <a:r>
              <a:rPr lang="en-US" sz="1400" dirty="0" err="1"/>
              <a:t>jedna</a:t>
            </a:r>
            <a:r>
              <a:rPr lang="en-US" sz="1400" dirty="0"/>
              <a:t> je od </a:t>
            </a:r>
            <a:r>
              <a:rPr lang="en-US" sz="1400" dirty="0" err="1"/>
              <a:t>osnovnih</a:t>
            </a:r>
            <a:r>
              <a:rPr lang="en-US" sz="1400" dirty="0"/>
              <a:t> </a:t>
            </a:r>
            <a:r>
              <a:rPr lang="en-US" sz="1400" dirty="0" err="1"/>
              <a:t>karakteristika</a:t>
            </a:r>
            <a:r>
              <a:rPr lang="en-US" sz="1400" dirty="0"/>
              <a:t> </a:t>
            </a:r>
            <a:r>
              <a:rPr lang="en-US" sz="1400" dirty="0" err="1"/>
              <a:t>kuhinje</a:t>
            </a:r>
            <a:r>
              <a:rPr lang="en-US" sz="1400" dirty="0"/>
              <a:t> </a:t>
            </a:r>
            <a:r>
              <a:rPr lang="en-US" sz="1400" dirty="0" err="1"/>
              <a:t>starih</a:t>
            </a:r>
            <a:r>
              <a:rPr lang="en-US" sz="1400" dirty="0"/>
              <a:t> </a:t>
            </a:r>
            <a:r>
              <a:rPr lang="en-US" sz="1400" dirty="0" err="1"/>
              <a:t>Rimljana</a:t>
            </a:r>
            <a:r>
              <a:rPr lang="en-US" sz="1400" dirty="0"/>
              <a:t>. </a:t>
            </a:r>
            <a:r>
              <a:rPr lang="en-US" sz="1400" dirty="0" err="1"/>
              <a:t>Ponekad</a:t>
            </a:r>
            <a:r>
              <a:rPr lang="en-US" sz="1400" dirty="0"/>
              <a:t> se </a:t>
            </a:r>
            <a:r>
              <a:rPr lang="en-US" sz="1400" dirty="0" err="1"/>
              <a:t>čuje</a:t>
            </a:r>
            <a:r>
              <a:rPr lang="en-US" sz="1400" dirty="0"/>
              <a:t> </a:t>
            </a:r>
            <a:r>
              <a:rPr lang="en-US" sz="1400" dirty="0" err="1"/>
              <a:t>komentar</a:t>
            </a:r>
            <a:r>
              <a:rPr lang="en-US" sz="1400" dirty="0"/>
              <a:t> da je ta </a:t>
            </a:r>
            <a:r>
              <a:rPr lang="en-US" sz="1400" dirty="0" err="1"/>
              <a:t>količina</a:t>
            </a:r>
            <a:r>
              <a:rPr lang="en-US" sz="1400" dirty="0"/>
              <a:t> </a:t>
            </a:r>
            <a:r>
              <a:rPr lang="en-US" sz="1400" dirty="0" err="1"/>
              <a:t>začina</a:t>
            </a:r>
            <a:r>
              <a:rPr lang="en-US" sz="1400" dirty="0"/>
              <a:t> </a:t>
            </a:r>
            <a:r>
              <a:rPr lang="en-US" sz="1400" dirty="0" err="1"/>
              <a:t>služila</a:t>
            </a:r>
            <a:r>
              <a:rPr lang="en-US" sz="1400" dirty="0"/>
              <a:t> da bi se </a:t>
            </a:r>
            <a:r>
              <a:rPr lang="en-US" sz="1400" dirty="0" err="1"/>
              <a:t>prikrile</a:t>
            </a:r>
            <a:r>
              <a:rPr lang="en-US" sz="1400" dirty="0"/>
              <a:t> </a:t>
            </a:r>
            <a:r>
              <a:rPr lang="en-US" sz="1400" dirty="0" err="1"/>
              <a:t>pokvarene</a:t>
            </a:r>
            <a:r>
              <a:rPr lang="en-US" sz="1400" dirty="0"/>
              <a:t> </a:t>
            </a:r>
            <a:r>
              <a:rPr lang="en-US" sz="1400" dirty="0" err="1"/>
              <a:t>namirnice</a:t>
            </a:r>
            <a:r>
              <a:rPr lang="en-US" sz="1400" dirty="0"/>
              <a:t>, </a:t>
            </a:r>
            <a:r>
              <a:rPr lang="en-US" sz="1400" dirty="0" err="1"/>
              <a:t>što</a:t>
            </a:r>
            <a:r>
              <a:rPr lang="en-US" sz="1400" dirty="0"/>
              <a:t> je </a:t>
            </a:r>
            <a:r>
              <a:rPr lang="en-US" sz="1400" dirty="0" err="1"/>
              <a:t>zapravo</a:t>
            </a:r>
            <a:r>
              <a:rPr lang="en-US" sz="1400" dirty="0"/>
              <a:t> </a:t>
            </a:r>
            <a:r>
              <a:rPr lang="en-US" sz="1400" dirty="0" err="1"/>
              <a:t>velika</a:t>
            </a:r>
            <a:r>
              <a:rPr lang="en-US" sz="1400" dirty="0"/>
              <a:t> </a:t>
            </a:r>
            <a:r>
              <a:rPr lang="en-US" sz="1400" dirty="0" err="1"/>
              <a:t>zabluda</a:t>
            </a:r>
            <a:r>
              <a:rPr lang="en-US" sz="1400" dirty="0" smtClean="0"/>
              <a:t>.</a:t>
            </a:r>
            <a:endParaRPr lang="en-US" sz="1400" dirty="0"/>
          </a:p>
          <a:p>
            <a:r>
              <a:rPr lang="en-US" sz="1400" dirty="0" err="1"/>
              <a:t>Specifičan</a:t>
            </a:r>
            <a:r>
              <a:rPr lang="en-US" sz="1400" dirty="0"/>
              <a:t> </a:t>
            </a:r>
            <a:r>
              <a:rPr lang="en-US" sz="1400" dirty="0" err="1"/>
              <a:t>rimski</a:t>
            </a:r>
            <a:r>
              <a:rPr lang="en-US" sz="1400" dirty="0"/>
              <a:t> </a:t>
            </a:r>
            <a:r>
              <a:rPr lang="en-US" sz="1400" dirty="0" err="1"/>
              <a:t>začin</a:t>
            </a:r>
            <a:r>
              <a:rPr lang="en-US" sz="1400" dirty="0"/>
              <a:t> bio je GARUM </a:t>
            </a:r>
            <a:r>
              <a:rPr lang="en-US" sz="1400" dirty="0" err="1"/>
              <a:t>ili</a:t>
            </a:r>
            <a:r>
              <a:rPr lang="en-US" sz="1400" dirty="0"/>
              <a:t> LIQUAMEN, </a:t>
            </a:r>
            <a:r>
              <a:rPr lang="en-US" sz="1400" dirty="0" err="1"/>
              <a:t>koji</a:t>
            </a:r>
            <a:r>
              <a:rPr lang="en-US" sz="1400" dirty="0"/>
              <a:t> se </a:t>
            </a:r>
            <a:r>
              <a:rPr lang="sr-Latn-RS" sz="1400" dirty="0" smtClean="0"/>
              <a:t>pravio</a:t>
            </a:r>
            <a:r>
              <a:rPr lang="en-US" sz="1400" dirty="0" smtClean="0"/>
              <a:t> </a:t>
            </a:r>
            <a:r>
              <a:rPr lang="en-US" sz="1400" dirty="0"/>
              <a:t>od </a:t>
            </a:r>
            <a:r>
              <a:rPr lang="en-US" sz="1400" dirty="0" err="1"/>
              <a:t>fermentirane</a:t>
            </a:r>
            <a:r>
              <a:rPr lang="en-US" sz="1400" dirty="0"/>
              <a:t> </a:t>
            </a:r>
            <a:r>
              <a:rPr lang="en-US" sz="1400" dirty="0" err="1"/>
              <a:t>riblje</a:t>
            </a:r>
            <a:r>
              <a:rPr lang="en-US" sz="1400" dirty="0"/>
              <a:t> </a:t>
            </a:r>
            <a:r>
              <a:rPr lang="en-US" sz="1400" dirty="0" err="1"/>
              <a:t>ikre</a:t>
            </a:r>
            <a:r>
              <a:rPr lang="en-US" sz="1400" dirty="0"/>
              <a:t>, a </a:t>
            </a:r>
            <a:r>
              <a:rPr lang="en-US" sz="1400" dirty="0" err="1"/>
              <a:t>najčešće</a:t>
            </a:r>
            <a:r>
              <a:rPr lang="en-US" sz="1400" dirty="0"/>
              <a:t> se </a:t>
            </a:r>
            <a:r>
              <a:rPr lang="en-US" sz="1400" dirty="0" err="1"/>
              <a:t>proizvodio</a:t>
            </a:r>
            <a:r>
              <a:rPr lang="en-US" sz="1400" dirty="0"/>
              <a:t> u </a:t>
            </a:r>
            <a:r>
              <a:rPr lang="en-US" sz="1400" dirty="0" err="1"/>
              <a:t>specijalizovanim</a:t>
            </a:r>
            <a:r>
              <a:rPr lang="en-US" sz="1400" dirty="0"/>
              <a:t> </a:t>
            </a:r>
            <a:r>
              <a:rPr lang="en-US" sz="1400" dirty="0" err="1"/>
              <a:t>radionicama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čuvao</a:t>
            </a:r>
            <a:r>
              <a:rPr lang="en-US" sz="1400" dirty="0"/>
              <a:t> u </a:t>
            </a:r>
            <a:r>
              <a:rPr lang="en-US" sz="1400" dirty="0" err="1"/>
              <a:t>dobro</a:t>
            </a:r>
            <a:r>
              <a:rPr lang="en-US" sz="1400" dirty="0"/>
              <a:t> </a:t>
            </a:r>
            <a:r>
              <a:rPr lang="en-US" sz="1400" dirty="0" err="1"/>
              <a:t>zatvorenim</a:t>
            </a:r>
            <a:r>
              <a:rPr lang="en-US" sz="1400" dirty="0"/>
              <a:t> </a:t>
            </a:r>
            <a:r>
              <a:rPr lang="en-US" sz="1400" dirty="0" err="1"/>
              <a:t>amforama</a:t>
            </a:r>
            <a:r>
              <a:rPr lang="en-US" sz="1400" dirty="0" smtClean="0"/>
              <a:t>.</a:t>
            </a:r>
            <a:endParaRPr lang="en-US" sz="1400" dirty="0"/>
          </a:p>
          <a:p>
            <a:r>
              <a:rPr lang="en-US" sz="1400" dirty="0" err="1"/>
              <a:t>Neke</a:t>
            </a:r>
            <a:r>
              <a:rPr lang="en-US" sz="1400" dirty="0"/>
              <a:t> od </a:t>
            </a:r>
            <a:r>
              <a:rPr lang="en-US" sz="1400" dirty="0" err="1"/>
              <a:t>ovih</a:t>
            </a:r>
            <a:r>
              <a:rPr lang="en-US" sz="1400" dirty="0"/>
              <a:t> </a:t>
            </a:r>
            <a:r>
              <a:rPr lang="en-US" sz="1400" dirty="0" err="1"/>
              <a:t>radionica</a:t>
            </a:r>
            <a:r>
              <a:rPr lang="en-US" sz="1400" dirty="0"/>
              <a:t> </a:t>
            </a:r>
            <a:r>
              <a:rPr lang="en-US" sz="1400" dirty="0" err="1"/>
              <a:t>sačuvane</a:t>
            </a:r>
            <a:r>
              <a:rPr lang="en-US" sz="1400" dirty="0"/>
              <a:t> </a:t>
            </a:r>
            <a:r>
              <a:rPr lang="en-US" sz="1400" dirty="0" err="1"/>
              <a:t>su</a:t>
            </a:r>
            <a:r>
              <a:rPr lang="en-US" sz="1400" dirty="0"/>
              <a:t> u </a:t>
            </a:r>
            <a:r>
              <a:rPr lang="en-US" sz="1400" dirty="0" err="1"/>
              <a:t>Pompeji</a:t>
            </a:r>
            <a:r>
              <a:rPr lang="en-US" sz="1400" dirty="0"/>
              <a:t>, a </a:t>
            </a:r>
            <a:r>
              <a:rPr lang="en-US" sz="1400" dirty="0" err="1"/>
              <a:t>mogu</a:t>
            </a:r>
            <a:r>
              <a:rPr lang="en-US" sz="1400" dirty="0"/>
              <a:t> se </a:t>
            </a:r>
            <a:r>
              <a:rPr lang="en-US" sz="1400" dirty="0" err="1" smtClean="0"/>
              <a:t>videti</a:t>
            </a:r>
            <a:r>
              <a:rPr lang="en-US" sz="1400" dirty="0" smtClean="0"/>
              <a:t> </a:t>
            </a:r>
            <a:r>
              <a:rPr lang="en-US" sz="1400" dirty="0" err="1"/>
              <a:t>i</a:t>
            </a:r>
            <a:r>
              <a:rPr lang="en-US" sz="1400" dirty="0"/>
              <a:t> u </a:t>
            </a:r>
            <a:r>
              <a:rPr lang="en-US" sz="1400" dirty="0" err="1"/>
              <a:t>ostacima</a:t>
            </a:r>
            <a:r>
              <a:rPr lang="en-US" sz="1400" dirty="0"/>
              <a:t> </a:t>
            </a:r>
            <a:r>
              <a:rPr lang="en-US" sz="1400" dirty="0" err="1"/>
              <a:t>rimskih</a:t>
            </a:r>
            <a:r>
              <a:rPr lang="en-US" sz="1400" dirty="0"/>
              <a:t> </a:t>
            </a:r>
            <a:r>
              <a:rPr lang="en-US" sz="1400" dirty="0" err="1"/>
              <a:t>gradova</a:t>
            </a:r>
            <a:r>
              <a:rPr lang="en-US" sz="1400" dirty="0"/>
              <a:t> u </a:t>
            </a:r>
            <a:r>
              <a:rPr lang="en-US" sz="1400" dirty="0" err="1" smtClean="0"/>
              <a:t>severnoj</a:t>
            </a:r>
            <a:r>
              <a:rPr lang="en-US" sz="1400" dirty="0" smtClean="0"/>
              <a:t> </a:t>
            </a:r>
            <a:r>
              <a:rPr lang="en-US" sz="1400" dirty="0" err="1"/>
              <a:t>Africi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Španiji</a:t>
            </a:r>
            <a:r>
              <a:rPr lang="en-US" sz="1400" dirty="0" smtClean="0"/>
              <a:t>.</a:t>
            </a:r>
            <a:endParaRPr lang="en-US" sz="1400" dirty="0"/>
          </a:p>
          <a:p>
            <a:r>
              <a:rPr lang="en-US" sz="1400" dirty="0"/>
              <a:t>Kao </a:t>
            </a:r>
            <a:r>
              <a:rPr lang="en-US" sz="1400" dirty="0" err="1"/>
              <a:t>dodatak</a:t>
            </a:r>
            <a:r>
              <a:rPr lang="en-US" sz="1400" dirty="0"/>
              <a:t> </a:t>
            </a:r>
            <a:r>
              <a:rPr lang="en-US" sz="1400" dirty="0" err="1"/>
              <a:t>jelu</a:t>
            </a:r>
            <a:r>
              <a:rPr lang="en-US" sz="1400" dirty="0"/>
              <a:t> </a:t>
            </a:r>
            <a:r>
              <a:rPr lang="en-US" sz="1400" dirty="0" err="1"/>
              <a:t>koristila</a:t>
            </a:r>
            <a:r>
              <a:rPr lang="en-US" sz="1400" dirty="0"/>
              <a:t> se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sr-Latn-RS" sz="1400" dirty="0" smtClean="0"/>
              <a:t>kuvana</a:t>
            </a:r>
            <a:r>
              <a:rPr lang="en-US" sz="1400" dirty="0" smtClean="0"/>
              <a:t> </a:t>
            </a:r>
            <a:r>
              <a:rPr lang="en-US" sz="1400" dirty="0" err="1"/>
              <a:t>komina</a:t>
            </a:r>
            <a:r>
              <a:rPr lang="en-US" sz="1400" dirty="0"/>
              <a:t> (</a:t>
            </a:r>
            <a:r>
              <a:rPr lang="en-US" sz="1400" dirty="0" err="1"/>
              <a:t>mošt</a:t>
            </a:r>
            <a:r>
              <a:rPr lang="en-US" sz="1400" dirty="0"/>
              <a:t>)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jako</a:t>
            </a:r>
            <a:r>
              <a:rPr lang="en-US" sz="1400" dirty="0"/>
              <a:t> </a:t>
            </a:r>
            <a:r>
              <a:rPr lang="en-US" sz="1400" dirty="0" err="1"/>
              <a:t>slatki</a:t>
            </a:r>
            <a:r>
              <a:rPr lang="en-US" sz="1400" dirty="0"/>
              <a:t> </a:t>
            </a:r>
            <a:r>
              <a:rPr lang="en-US" sz="1400" dirty="0" err="1"/>
              <a:t>umaci</a:t>
            </a:r>
            <a:r>
              <a:rPr lang="en-US" sz="1400" dirty="0"/>
              <a:t> od </a:t>
            </a:r>
            <a:r>
              <a:rPr lang="en-US" sz="1400" dirty="0" err="1"/>
              <a:t>vina</a:t>
            </a:r>
            <a:r>
              <a:rPr lang="en-US" sz="1400" dirty="0"/>
              <a:t>. CAROENUM se </a:t>
            </a:r>
            <a:r>
              <a:rPr lang="en-US" sz="1400" dirty="0" err="1"/>
              <a:t>dobijao</a:t>
            </a:r>
            <a:r>
              <a:rPr lang="en-US" sz="1400" dirty="0"/>
              <a:t> </a:t>
            </a:r>
            <a:r>
              <a:rPr lang="en-US" sz="1400" dirty="0" err="1" smtClean="0"/>
              <a:t>uku</a:t>
            </a:r>
            <a:r>
              <a:rPr lang="sr-Latn-RS" sz="1400" dirty="0" smtClean="0"/>
              <a:t>v</a:t>
            </a:r>
            <a:r>
              <a:rPr lang="en-US" sz="1400" dirty="0" err="1" smtClean="0"/>
              <a:t>avanjem</a:t>
            </a:r>
            <a:r>
              <a:rPr lang="en-US" sz="1400" dirty="0" smtClean="0"/>
              <a:t> </a:t>
            </a:r>
            <a:r>
              <a:rPr lang="en-US" sz="1400" dirty="0" err="1"/>
              <a:t>komine</a:t>
            </a:r>
            <a:r>
              <a:rPr lang="en-US" sz="1400" dirty="0"/>
              <a:t> do 1/2 </a:t>
            </a:r>
            <a:r>
              <a:rPr lang="en-US" sz="1400" dirty="0" err="1"/>
              <a:t>prvobitne</a:t>
            </a:r>
            <a:r>
              <a:rPr lang="en-US" sz="1400" dirty="0"/>
              <a:t> </a:t>
            </a:r>
            <a:r>
              <a:rPr lang="en-US" sz="1400" dirty="0" err="1"/>
              <a:t>količine</a:t>
            </a:r>
            <a:r>
              <a:rPr lang="en-US" sz="1400" dirty="0" smtClean="0"/>
              <a:t>.</a:t>
            </a:r>
            <a:endParaRPr lang="en-US" sz="1400" dirty="0"/>
          </a:p>
          <a:p>
            <a:r>
              <a:rPr lang="en-US" sz="1400" dirty="0"/>
              <a:t>DEFRUTUM se </a:t>
            </a:r>
            <a:r>
              <a:rPr lang="en-US" sz="1400" dirty="0" err="1"/>
              <a:t>dobijao</a:t>
            </a:r>
            <a:r>
              <a:rPr lang="en-US" sz="1400" dirty="0"/>
              <a:t> </a:t>
            </a:r>
            <a:r>
              <a:rPr lang="en-US" sz="1400" dirty="0" err="1" smtClean="0"/>
              <a:t>uku</a:t>
            </a:r>
            <a:r>
              <a:rPr lang="sr-Latn-RS" sz="1400" dirty="0" smtClean="0"/>
              <a:t>v</a:t>
            </a:r>
            <a:r>
              <a:rPr lang="en-US" sz="1400" dirty="0" err="1" smtClean="0"/>
              <a:t>avanjem</a:t>
            </a:r>
            <a:r>
              <a:rPr lang="en-US" sz="1400" dirty="0" smtClean="0"/>
              <a:t> </a:t>
            </a:r>
            <a:r>
              <a:rPr lang="en-US" sz="1400" dirty="0" err="1"/>
              <a:t>komine</a:t>
            </a:r>
            <a:r>
              <a:rPr lang="en-US" sz="1400" dirty="0"/>
              <a:t> do 1/3 </a:t>
            </a:r>
            <a:r>
              <a:rPr lang="en-US" sz="1400" dirty="0" err="1"/>
              <a:t>prvobitne</a:t>
            </a:r>
            <a:r>
              <a:rPr lang="en-US" sz="1400" dirty="0"/>
              <a:t> </a:t>
            </a:r>
            <a:r>
              <a:rPr lang="en-US" sz="1400" dirty="0" err="1"/>
              <a:t>količine</a:t>
            </a:r>
            <a:r>
              <a:rPr lang="en-US" sz="1400" dirty="0"/>
              <a:t> </a:t>
            </a:r>
            <a:r>
              <a:rPr lang="en-US" sz="1400" dirty="0" err="1"/>
              <a:t>ili</a:t>
            </a:r>
            <a:r>
              <a:rPr lang="en-US" sz="1400" dirty="0"/>
              <a:t> </a:t>
            </a:r>
            <a:r>
              <a:rPr lang="en-US" sz="1400" dirty="0" err="1" smtClean="0"/>
              <a:t>uku</a:t>
            </a:r>
            <a:r>
              <a:rPr lang="sr-Latn-RS" sz="1400" dirty="0"/>
              <a:t>v</a:t>
            </a:r>
            <a:r>
              <a:rPr lang="en-US" sz="1400" dirty="0" err="1" smtClean="0"/>
              <a:t>avanjem</a:t>
            </a:r>
            <a:r>
              <a:rPr lang="en-US" sz="1400" dirty="0" smtClean="0"/>
              <a:t> </a:t>
            </a:r>
            <a:r>
              <a:rPr lang="en-US" sz="1400" dirty="0" err="1"/>
              <a:t>smokava</a:t>
            </a:r>
            <a:r>
              <a:rPr lang="en-US" sz="1400" dirty="0"/>
              <a:t> </a:t>
            </a:r>
            <a:r>
              <a:rPr lang="en-US" sz="1400" dirty="0" err="1"/>
              <a:t>dok</a:t>
            </a:r>
            <a:r>
              <a:rPr lang="en-US" sz="1400" dirty="0"/>
              <a:t> se ne </a:t>
            </a:r>
            <a:r>
              <a:rPr lang="en-US" sz="1400" dirty="0" err="1"/>
              <a:t>dobije</a:t>
            </a:r>
            <a:r>
              <a:rPr lang="en-US" sz="1400" dirty="0"/>
              <a:t> </a:t>
            </a:r>
            <a:r>
              <a:rPr lang="en-US" sz="1400" dirty="0" err="1"/>
              <a:t>jako</a:t>
            </a:r>
            <a:r>
              <a:rPr lang="en-US" sz="1400" dirty="0"/>
              <a:t> gust </a:t>
            </a:r>
            <a:r>
              <a:rPr lang="en-US" sz="1400" dirty="0" err="1"/>
              <a:t>sirup</a:t>
            </a:r>
            <a:r>
              <a:rPr lang="en-US" sz="1400" dirty="0" smtClean="0"/>
              <a:t>.</a:t>
            </a:r>
            <a:endParaRPr lang="en-US" sz="1400" dirty="0"/>
          </a:p>
          <a:p>
            <a:r>
              <a:rPr lang="en-US" sz="1400" dirty="0"/>
              <a:t>PASSUM, </a:t>
            </a:r>
            <a:r>
              <a:rPr lang="en-US" sz="1400" dirty="0" err="1"/>
              <a:t>jako</a:t>
            </a:r>
            <a:r>
              <a:rPr lang="en-US" sz="1400" dirty="0"/>
              <a:t> </a:t>
            </a:r>
            <a:r>
              <a:rPr lang="en-US" sz="1400" dirty="0" err="1"/>
              <a:t>slatki</a:t>
            </a:r>
            <a:r>
              <a:rPr lang="en-US" sz="1400" dirty="0"/>
              <a:t> </a:t>
            </a:r>
            <a:r>
              <a:rPr lang="en-US" sz="1400" dirty="0" err="1"/>
              <a:t>umak</a:t>
            </a:r>
            <a:r>
              <a:rPr lang="en-US" sz="1400" dirty="0"/>
              <a:t> od </a:t>
            </a:r>
            <a:r>
              <a:rPr lang="en-US" sz="1400" dirty="0" err="1"/>
              <a:t>vina</a:t>
            </a:r>
            <a:r>
              <a:rPr lang="en-US" sz="1400" dirty="0"/>
              <a:t>, </a:t>
            </a:r>
            <a:r>
              <a:rPr lang="en-US" sz="1400" dirty="0" err="1"/>
              <a:t>dobijao</a:t>
            </a:r>
            <a:r>
              <a:rPr lang="en-US" sz="1400" dirty="0"/>
              <a:t> se </a:t>
            </a:r>
            <a:r>
              <a:rPr lang="en-US" sz="1400" dirty="0" err="1" smtClean="0"/>
              <a:t>uku</a:t>
            </a:r>
            <a:r>
              <a:rPr lang="sr-Latn-RS" sz="1400" dirty="0" smtClean="0"/>
              <a:t>v</a:t>
            </a:r>
            <a:r>
              <a:rPr lang="en-US" sz="1400" dirty="0" err="1" smtClean="0"/>
              <a:t>avanjem</a:t>
            </a:r>
            <a:r>
              <a:rPr lang="en-US" sz="1400" dirty="0" smtClean="0"/>
              <a:t> </a:t>
            </a:r>
            <a:r>
              <a:rPr lang="en-US" sz="1400" dirty="0" err="1"/>
              <a:t>mladog</a:t>
            </a:r>
            <a:r>
              <a:rPr lang="en-US" sz="1400" dirty="0"/>
              <a:t> </a:t>
            </a:r>
            <a:r>
              <a:rPr lang="en-US" sz="1400" dirty="0" err="1"/>
              <a:t>vina</a:t>
            </a:r>
            <a:r>
              <a:rPr lang="en-US" sz="1400" dirty="0"/>
              <a:t> </a:t>
            </a:r>
            <a:r>
              <a:rPr lang="en-US" sz="1400" dirty="0" err="1"/>
              <a:t>ili</a:t>
            </a:r>
            <a:r>
              <a:rPr lang="en-US" sz="1400" dirty="0"/>
              <a:t> </a:t>
            </a:r>
            <a:r>
              <a:rPr lang="en-US" sz="1400" dirty="0" err="1"/>
              <a:t>grožda</a:t>
            </a:r>
            <a:r>
              <a:rPr lang="en-US" sz="1400" dirty="0"/>
              <a:t>. I </a:t>
            </a:r>
            <a:r>
              <a:rPr lang="en-US" sz="1400" dirty="0" err="1"/>
              <a:t>danas</a:t>
            </a:r>
            <a:r>
              <a:rPr lang="en-US" sz="1400" dirty="0"/>
              <a:t> se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Mediteranu</a:t>
            </a:r>
            <a:r>
              <a:rPr lang="en-US" sz="1400" dirty="0"/>
              <a:t> </a:t>
            </a:r>
            <a:r>
              <a:rPr lang="en-US" sz="1400" dirty="0" err="1" smtClean="0"/>
              <a:t>ponegde</a:t>
            </a:r>
            <a:r>
              <a:rPr lang="en-US" sz="1400" dirty="0" smtClean="0"/>
              <a:t> </a:t>
            </a:r>
            <a:r>
              <a:rPr lang="en-US" sz="1400" dirty="0" err="1"/>
              <a:t>spravljaju</a:t>
            </a:r>
            <a:r>
              <a:rPr lang="en-US" sz="1400" dirty="0"/>
              <a:t> </a:t>
            </a:r>
            <a:r>
              <a:rPr lang="en-US" sz="1400" dirty="0" err="1"/>
              <a:t>gusti</a:t>
            </a:r>
            <a:r>
              <a:rPr lang="en-US" sz="1400" dirty="0"/>
              <a:t> </a:t>
            </a:r>
            <a:r>
              <a:rPr lang="en-US" sz="1400" dirty="0" err="1"/>
              <a:t>umaci</a:t>
            </a:r>
            <a:r>
              <a:rPr lang="en-US" sz="1400" dirty="0"/>
              <a:t> od </a:t>
            </a:r>
            <a:r>
              <a:rPr lang="en-US" sz="1400" dirty="0" err="1"/>
              <a:t>komine</a:t>
            </a:r>
            <a:r>
              <a:rPr lang="en-US" sz="1400" dirty="0"/>
              <a:t>, a </a:t>
            </a:r>
            <a:r>
              <a:rPr lang="en-US" sz="1400" dirty="0" err="1"/>
              <a:t>kao</a:t>
            </a:r>
            <a:r>
              <a:rPr lang="en-US" sz="1400" dirty="0"/>
              <a:t> </a:t>
            </a:r>
            <a:r>
              <a:rPr lang="en-US" sz="1400" dirty="0" err="1" smtClean="0"/>
              <a:t>zamena</a:t>
            </a:r>
            <a:r>
              <a:rPr lang="en-US" sz="1400" dirty="0" smtClean="0"/>
              <a:t> </a:t>
            </a:r>
            <a:r>
              <a:rPr lang="en-US" sz="1400" dirty="0"/>
              <a:t>se </a:t>
            </a:r>
            <a:r>
              <a:rPr lang="en-US" sz="1400" dirty="0" err="1"/>
              <a:t>mogu</a:t>
            </a:r>
            <a:r>
              <a:rPr lang="en-US" sz="1400" dirty="0"/>
              <a:t> </a:t>
            </a:r>
            <a:r>
              <a:rPr lang="en-US" sz="1400" dirty="0" err="1"/>
              <a:t>upotrebiti</a:t>
            </a:r>
            <a:r>
              <a:rPr lang="en-US" sz="1400" dirty="0"/>
              <a:t> </a:t>
            </a:r>
            <a:r>
              <a:rPr lang="en-US" sz="1400" dirty="0" err="1"/>
              <a:t>prošek</a:t>
            </a:r>
            <a:r>
              <a:rPr lang="en-US" sz="1400" dirty="0"/>
              <a:t> </a:t>
            </a:r>
            <a:r>
              <a:rPr lang="en-US" sz="1400" dirty="0" err="1"/>
              <a:t>ili</a:t>
            </a:r>
            <a:r>
              <a:rPr lang="en-US" sz="1400" dirty="0"/>
              <a:t> </a:t>
            </a:r>
            <a:r>
              <a:rPr lang="en-US" sz="1400" dirty="0" err="1"/>
              <a:t>marsala</a:t>
            </a:r>
            <a:r>
              <a:rPr lang="en-US" sz="1400" dirty="0" smtClean="0"/>
              <a:t>.</a:t>
            </a:r>
            <a:endParaRPr lang="en-US" sz="1400" dirty="0"/>
          </a:p>
          <a:p>
            <a:r>
              <a:rPr lang="en-US" sz="1400" dirty="0" err="1"/>
              <a:t>Neki</a:t>
            </a:r>
            <a:r>
              <a:rPr lang="en-US" sz="1400" dirty="0"/>
              <a:t> </a:t>
            </a:r>
            <a:r>
              <a:rPr lang="en-US" sz="1400" dirty="0" err="1"/>
              <a:t>začini</a:t>
            </a:r>
            <a:r>
              <a:rPr lang="en-US" sz="1400" dirty="0"/>
              <a:t> </a:t>
            </a:r>
            <a:r>
              <a:rPr lang="en-US" sz="1400" dirty="0" err="1"/>
              <a:t>su</a:t>
            </a:r>
            <a:r>
              <a:rPr lang="en-US" sz="1400" dirty="0"/>
              <a:t>,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žalost</a:t>
            </a:r>
            <a:r>
              <a:rPr lang="en-US" sz="1400" dirty="0"/>
              <a:t>, </a:t>
            </a:r>
            <a:r>
              <a:rPr lang="en-US" sz="1400" dirty="0" err="1"/>
              <a:t>zauvijek</a:t>
            </a:r>
            <a:r>
              <a:rPr lang="en-US" sz="1400" dirty="0"/>
              <a:t> </a:t>
            </a:r>
            <a:r>
              <a:rPr lang="en-US" sz="1400" dirty="0" err="1"/>
              <a:t>nestali</a:t>
            </a:r>
            <a:r>
              <a:rPr lang="en-US" sz="1400" dirty="0" smtClean="0"/>
              <a:t>.</a:t>
            </a:r>
            <a:endParaRPr lang="en-US" sz="1400" dirty="0"/>
          </a:p>
          <a:p>
            <a:r>
              <a:rPr lang="en-US" sz="1400" dirty="0" err="1"/>
              <a:t>Poznata</a:t>
            </a:r>
            <a:r>
              <a:rPr lang="en-US" sz="1400" dirty="0"/>
              <a:t> je </a:t>
            </a:r>
            <a:r>
              <a:rPr lang="en-US" sz="1400" dirty="0" err="1"/>
              <a:t>priča</a:t>
            </a:r>
            <a:r>
              <a:rPr lang="en-US" sz="1400" dirty="0"/>
              <a:t> da je </a:t>
            </a:r>
            <a:r>
              <a:rPr lang="en-US" sz="1400" dirty="0" err="1" smtClean="0"/>
              <a:t>poslednju</a:t>
            </a:r>
            <a:r>
              <a:rPr lang="en-US" sz="1400" dirty="0" smtClean="0"/>
              <a:t> </a:t>
            </a:r>
            <a:r>
              <a:rPr lang="en-US" sz="1400" dirty="0" err="1"/>
              <a:t>količinu</a:t>
            </a:r>
            <a:r>
              <a:rPr lang="en-US" sz="1400" dirty="0"/>
              <a:t> </a:t>
            </a:r>
            <a:r>
              <a:rPr lang="en-US" sz="1400" dirty="0" err="1"/>
              <a:t>začina</a:t>
            </a:r>
            <a:r>
              <a:rPr lang="en-US" sz="1400" dirty="0"/>
              <a:t> SILFIONA </a:t>
            </a:r>
            <a:r>
              <a:rPr lang="en-US" sz="1400" dirty="0" err="1"/>
              <a:t>pojeo</a:t>
            </a:r>
            <a:r>
              <a:rPr lang="en-US" sz="1400" dirty="0"/>
              <a:t> car </a:t>
            </a:r>
            <a:r>
              <a:rPr lang="en-US" sz="1400" dirty="0" err="1"/>
              <a:t>Neron</a:t>
            </a:r>
            <a:r>
              <a:rPr lang="en-US" sz="1400" dirty="0"/>
              <a:t>. Danas se </a:t>
            </a:r>
            <a:r>
              <a:rPr lang="en-US" sz="1400" dirty="0" err="1"/>
              <a:t>kao</a:t>
            </a:r>
            <a:r>
              <a:rPr lang="en-US" sz="1400" dirty="0"/>
              <a:t> </a:t>
            </a:r>
            <a:r>
              <a:rPr lang="en-US" sz="1400" dirty="0" err="1" smtClean="0"/>
              <a:t>zamena</a:t>
            </a:r>
            <a:r>
              <a:rPr lang="en-US" sz="1400" dirty="0" smtClean="0"/>
              <a:t> </a:t>
            </a:r>
            <a:r>
              <a:rPr lang="en-US" sz="1400" dirty="0" err="1"/>
              <a:t>ovom</a:t>
            </a:r>
            <a:r>
              <a:rPr lang="en-US" sz="1400" dirty="0"/>
              <a:t> </a:t>
            </a:r>
            <a:r>
              <a:rPr lang="en-US" sz="1400" dirty="0" err="1"/>
              <a:t>začinu</a:t>
            </a:r>
            <a:r>
              <a:rPr lang="en-US" sz="1400" dirty="0"/>
              <a:t> </a:t>
            </a:r>
            <a:r>
              <a:rPr lang="en-US" sz="1400" dirty="0" err="1"/>
              <a:t>koristi</a:t>
            </a:r>
            <a:r>
              <a:rPr lang="en-US" sz="1400" dirty="0"/>
              <a:t> </a:t>
            </a:r>
            <a:r>
              <a:rPr lang="en-US" sz="1400" dirty="0" err="1"/>
              <a:t>Assa</a:t>
            </a:r>
            <a:r>
              <a:rPr lang="en-US" sz="1400" dirty="0"/>
              <a:t> </a:t>
            </a:r>
            <a:r>
              <a:rPr lang="en-US" sz="1400" dirty="0" err="1"/>
              <a:t>Foetida</a:t>
            </a:r>
            <a:r>
              <a:rPr lang="en-US" sz="1400" dirty="0"/>
              <a:t>, </a:t>
            </a:r>
            <a:r>
              <a:rPr lang="en-US" sz="1400" dirty="0" err="1"/>
              <a:t>prah</a:t>
            </a:r>
            <a:r>
              <a:rPr lang="en-US" sz="1400" dirty="0"/>
              <a:t> </a:t>
            </a:r>
            <a:r>
              <a:rPr lang="en-US" sz="1400" dirty="0" err="1"/>
              <a:t>izuzetno</a:t>
            </a:r>
            <a:r>
              <a:rPr lang="en-US" sz="1400" dirty="0"/>
              <a:t> </a:t>
            </a:r>
            <a:r>
              <a:rPr lang="en-US" sz="1400" dirty="0" err="1"/>
              <a:t>jakog</a:t>
            </a:r>
            <a:r>
              <a:rPr lang="en-US" sz="1400" dirty="0"/>
              <a:t> </a:t>
            </a:r>
            <a:r>
              <a:rPr lang="en-US" sz="1400" dirty="0" err="1"/>
              <a:t>ukusa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mirisa</a:t>
            </a:r>
            <a:r>
              <a:rPr lang="en-US" sz="1400" dirty="0"/>
              <a:t>. U </a:t>
            </a:r>
            <a:r>
              <a:rPr lang="en-US" sz="1400" dirty="0" err="1"/>
              <a:t>Indijskoj</a:t>
            </a:r>
            <a:r>
              <a:rPr lang="en-US" sz="1400" dirty="0"/>
              <a:t> </a:t>
            </a:r>
            <a:r>
              <a:rPr lang="en-US" sz="1400" dirty="0" err="1"/>
              <a:t>kuhinji</a:t>
            </a:r>
            <a:r>
              <a:rPr lang="en-US" sz="1400" dirty="0"/>
              <a:t> </a:t>
            </a:r>
            <a:r>
              <a:rPr lang="en-US" sz="1400" dirty="0" err="1"/>
              <a:t>ovaj</a:t>
            </a:r>
            <a:r>
              <a:rPr lang="en-US" sz="1400" dirty="0"/>
              <a:t> </a:t>
            </a:r>
            <a:r>
              <a:rPr lang="en-US" sz="1400" dirty="0" err="1"/>
              <a:t>začin</a:t>
            </a:r>
            <a:r>
              <a:rPr lang="en-US" sz="1400" dirty="0"/>
              <a:t> se </a:t>
            </a:r>
            <a:r>
              <a:rPr lang="en-US" sz="1400" dirty="0" err="1"/>
              <a:t>zove</a:t>
            </a:r>
            <a:r>
              <a:rPr lang="en-US" sz="1400" dirty="0"/>
              <a:t> </a:t>
            </a:r>
            <a:r>
              <a:rPr lang="en-US" sz="1400" dirty="0" err="1"/>
              <a:t>hing</a:t>
            </a:r>
            <a:r>
              <a:rPr lang="en-US" sz="1400" dirty="0"/>
              <a:t>. </a:t>
            </a:r>
            <a:r>
              <a:rPr lang="en-US" sz="1400" dirty="0" err="1"/>
              <a:t>Osim</a:t>
            </a:r>
            <a:r>
              <a:rPr lang="en-US" sz="1400" dirty="0"/>
              <a:t> toga </a:t>
            </a:r>
            <a:r>
              <a:rPr lang="en-US" sz="1400" dirty="0" err="1"/>
              <a:t>koristili</a:t>
            </a:r>
            <a:r>
              <a:rPr lang="en-US" sz="1400" dirty="0"/>
              <a:t> </a:t>
            </a:r>
            <a:r>
              <a:rPr lang="en-US" sz="1400" dirty="0" err="1"/>
              <a:t>su</a:t>
            </a:r>
            <a:r>
              <a:rPr lang="en-US" sz="1400" dirty="0"/>
              <a:t> se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začini</a:t>
            </a:r>
            <a:r>
              <a:rPr lang="en-US" sz="1400" dirty="0"/>
              <a:t> </a:t>
            </a:r>
            <a:r>
              <a:rPr lang="en-US" sz="1400" dirty="0" err="1"/>
              <a:t>koji</a:t>
            </a:r>
            <a:r>
              <a:rPr lang="en-US" sz="1400" dirty="0"/>
              <a:t> se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danas</a:t>
            </a:r>
            <a:r>
              <a:rPr lang="en-US" sz="1400" dirty="0"/>
              <a:t> </a:t>
            </a:r>
            <a:r>
              <a:rPr lang="en-US" sz="1400" dirty="0" err="1"/>
              <a:t>koriste</a:t>
            </a:r>
            <a:r>
              <a:rPr lang="en-US" sz="1400" dirty="0"/>
              <a:t>. </a:t>
            </a:r>
            <a:r>
              <a:rPr lang="en-US" sz="1400" dirty="0" err="1"/>
              <a:t>Neki</a:t>
            </a:r>
            <a:r>
              <a:rPr lang="en-US" sz="1400" dirty="0"/>
              <a:t> </a:t>
            </a:r>
            <a:r>
              <a:rPr lang="en-US" sz="1400" dirty="0" err="1"/>
              <a:t>dosta</a:t>
            </a:r>
            <a:r>
              <a:rPr lang="en-US" sz="1400" dirty="0"/>
              <a:t> </a:t>
            </a:r>
            <a:r>
              <a:rPr lang="en-US" sz="1400" dirty="0" err="1" smtClean="0"/>
              <a:t>retko</a:t>
            </a:r>
            <a:r>
              <a:rPr lang="en-US" sz="1400" dirty="0"/>
              <a:t>, </a:t>
            </a:r>
            <a:r>
              <a:rPr lang="en-US" sz="1400" dirty="0" err="1"/>
              <a:t>ali</a:t>
            </a:r>
            <a:r>
              <a:rPr lang="en-US" sz="1400" dirty="0"/>
              <a:t> se </a:t>
            </a:r>
            <a:r>
              <a:rPr lang="en-US" sz="1400" dirty="0" err="1"/>
              <a:t>ipak</a:t>
            </a:r>
            <a:r>
              <a:rPr lang="en-US" sz="1400" dirty="0"/>
              <a:t> </a:t>
            </a:r>
            <a:r>
              <a:rPr lang="en-US" sz="1400" dirty="0" err="1"/>
              <a:t>mogu</a:t>
            </a:r>
            <a:r>
              <a:rPr lang="en-US" sz="1400" dirty="0"/>
              <a:t> </a:t>
            </a:r>
            <a:r>
              <a:rPr lang="en-US" sz="1400" dirty="0" err="1"/>
              <a:t>naći</a:t>
            </a:r>
            <a:r>
              <a:rPr lang="en-US" sz="1400" dirty="0"/>
              <a:t>, </a:t>
            </a:r>
            <a:r>
              <a:rPr lang="en-US" sz="1400" dirty="0" err="1"/>
              <a:t>kakvi</a:t>
            </a:r>
            <a:r>
              <a:rPr lang="en-US" sz="1400" dirty="0"/>
              <a:t> </a:t>
            </a:r>
            <a:r>
              <a:rPr lang="en-US" sz="1400" dirty="0" err="1"/>
              <a:t>su</a:t>
            </a:r>
            <a:r>
              <a:rPr lang="en-US" sz="1400" dirty="0"/>
              <a:t> </a:t>
            </a:r>
            <a:r>
              <a:rPr lang="en-US" sz="1400" dirty="0" err="1"/>
              <a:t>čubar</a:t>
            </a:r>
            <a:r>
              <a:rPr lang="en-US" sz="1400" dirty="0"/>
              <a:t> (</a:t>
            </a:r>
            <a:r>
              <a:rPr lang="en-US" sz="1400" dirty="0" err="1"/>
              <a:t>Satureia</a:t>
            </a:r>
            <a:r>
              <a:rPr lang="en-US" sz="1400" dirty="0"/>
              <a:t> </a:t>
            </a:r>
            <a:r>
              <a:rPr lang="en-US" sz="1400" dirty="0" err="1"/>
              <a:t>hortensis</a:t>
            </a:r>
            <a:r>
              <a:rPr lang="en-US" sz="1400" dirty="0"/>
              <a:t>), </a:t>
            </a:r>
            <a:r>
              <a:rPr lang="en-US" sz="1400" dirty="0" err="1"/>
              <a:t>koji</a:t>
            </a:r>
            <a:r>
              <a:rPr lang="en-US" sz="1400" dirty="0"/>
              <a:t> je bio </a:t>
            </a:r>
            <a:r>
              <a:rPr lang="en-US" sz="1400" dirty="0" err="1"/>
              <a:t>neizostavni</a:t>
            </a:r>
            <a:r>
              <a:rPr lang="en-US" sz="1400" dirty="0"/>
              <a:t> </a:t>
            </a:r>
            <a:r>
              <a:rPr lang="en-US" sz="1400" dirty="0" err="1"/>
              <a:t>pratilac</a:t>
            </a:r>
            <a:r>
              <a:rPr lang="en-US" sz="1400" dirty="0"/>
              <a:t> </a:t>
            </a:r>
            <a:r>
              <a:rPr lang="en-US" sz="1400" dirty="0" err="1"/>
              <a:t>svih</a:t>
            </a:r>
            <a:r>
              <a:rPr lang="en-US" sz="1400" dirty="0"/>
              <a:t> </a:t>
            </a:r>
            <a:r>
              <a:rPr lang="en-US" sz="1400" dirty="0" err="1"/>
              <a:t>jela</a:t>
            </a:r>
            <a:r>
              <a:rPr lang="en-US" sz="1400" dirty="0"/>
              <a:t> od </a:t>
            </a:r>
            <a:r>
              <a:rPr lang="en-US" sz="1400" dirty="0" err="1"/>
              <a:t>pasulja</a:t>
            </a:r>
            <a:r>
              <a:rPr lang="en-US" sz="1400" dirty="0"/>
              <a:t>, </a:t>
            </a:r>
            <a:r>
              <a:rPr lang="en-US" sz="1400" dirty="0" err="1"/>
              <a:t>zatim</a:t>
            </a:r>
            <a:r>
              <a:rPr lang="en-US" sz="1400" dirty="0"/>
              <a:t> </a:t>
            </a:r>
            <a:r>
              <a:rPr lang="en-US" sz="1400" dirty="0" err="1"/>
              <a:t>kardamon</a:t>
            </a:r>
            <a:r>
              <a:rPr lang="en-US" sz="1400" dirty="0"/>
              <a:t>, </a:t>
            </a:r>
            <a:r>
              <a:rPr lang="en-US" sz="1400" dirty="0" err="1"/>
              <a:t>korijandar</a:t>
            </a:r>
            <a:r>
              <a:rPr lang="en-US" sz="1400" dirty="0"/>
              <a:t>, </a:t>
            </a:r>
            <a:r>
              <a:rPr lang="en-US" sz="1400" dirty="0" err="1"/>
              <a:t>pinjoli</a:t>
            </a:r>
            <a:r>
              <a:rPr lang="en-US" sz="1400" dirty="0"/>
              <a:t> (</a:t>
            </a:r>
            <a:r>
              <a:rPr lang="en-US" sz="1400" dirty="0" err="1"/>
              <a:t>veoma</a:t>
            </a:r>
            <a:r>
              <a:rPr lang="en-US" sz="1400" dirty="0"/>
              <a:t> </a:t>
            </a:r>
            <a:r>
              <a:rPr lang="en-US" sz="1400" dirty="0" err="1"/>
              <a:t>ukusne</a:t>
            </a:r>
            <a:r>
              <a:rPr lang="en-US" sz="1400" dirty="0"/>
              <a:t> </a:t>
            </a:r>
            <a:r>
              <a:rPr lang="en-US" sz="1400" dirty="0" err="1" smtClean="0"/>
              <a:t>semenke</a:t>
            </a:r>
            <a:r>
              <a:rPr lang="en-US" sz="1400" dirty="0" smtClean="0"/>
              <a:t> </a:t>
            </a:r>
            <a:r>
              <a:rPr lang="en-US" sz="1400" dirty="0" err="1"/>
              <a:t>primorskog</a:t>
            </a:r>
            <a:r>
              <a:rPr lang="en-US" sz="1400" dirty="0"/>
              <a:t> bora - </a:t>
            </a:r>
            <a:r>
              <a:rPr lang="en-US" sz="1400" dirty="0" err="1"/>
              <a:t>Pinus</a:t>
            </a:r>
            <a:r>
              <a:rPr lang="en-US" sz="1400" dirty="0"/>
              <a:t> </a:t>
            </a:r>
            <a:r>
              <a:rPr lang="en-US" sz="1400" dirty="0" err="1"/>
              <a:t>pinea</a:t>
            </a:r>
            <a:r>
              <a:rPr lang="en-US" sz="1400" dirty="0"/>
              <a:t>), </a:t>
            </a:r>
            <a:r>
              <a:rPr lang="en-US" sz="1400" dirty="0" err="1"/>
              <a:t>rutvica</a:t>
            </a:r>
            <a:r>
              <a:rPr lang="en-US" sz="1400" dirty="0"/>
              <a:t>, </a:t>
            </a:r>
            <a:r>
              <a:rPr lang="en-US" sz="1400" dirty="0" err="1"/>
              <a:t>ljupčac</a:t>
            </a:r>
            <a:r>
              <a:rPr lang="en-US" sz="1400" dirty="0"/>
              <a:t>, </a:t>
            </a:r>
            <a:r>
              <a:rPr lang="en-US" sz="1400" dirty="0" err="1"/>
              <a:t>divlja</a:t>
            </a:r>
            <a:r>
              <a:rPr lang="en-US" sz="1400" dirty="0"/>
              <a:t> nana, </a:t>
            </a:r>
            <a:r>
              <a:rPr lang="en-US" sz="1400" dirty="0" err="1"/>
              <a:t>ali</a:t>
            </a:r>
            <a:r>
              <a:rPr lang="en-US" sz="1400" dirty="0"/>
              <a:t> </a:t>
            </a:r>
            <a:r>
              <a:rPr lang="en-US" sz="1400" dirty="0" err="1"/>
              <a:t>naravno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mnogi</a:t>
            </a:r>
            <a:r>
              <a:rPr lang="en-US" sz="1400" dirty="0"/>
              <a:t> </a:t>
            </a:r>
            <a:r>
              <a:rPr lang="en-US" sz="1400" dirty="0" err="1"/>
              <a:t>dobro</a:t>
            </a:r>
            <a:r>
              <a:rPr lang="en-US" sz="1400" dirty="0"/>
              <a:t> </a:t>
            </a:r>
            <a:r>
              <a:rPr lang="en-US" sz="1400" dirty="0" err="1"/>
              <a:t>poznati</a:t>
            </a:r>
            <a:r>
              <a:rPr lang="en-US" sz="1400" dirty="0"/>
              <a:t> u </a:t>
            </a:r>
            <a:r>
              <a:rPr lang="en-US" sz="1400" dirty="0" err="1"/>
              <a:t>savremenoj</a:t>
            </a:r>
            <a:r>
              <a:rPr lang="en-US" sz="1400" dirty="0"/>
              <a:t> </a:t>
            </a:r>
            <a:r>
              <a:rPr lang="en-US" sz="1400" dirty="0" err="1"/>
              <a:t>kuhinji</a:t>
            </a:r>
            <a:r>
              <a:rPr lang="en-US" sz="1400" dirty="0"/>
              <a:t> - </a:t>
            </a:r>
            <a:r>
              <a:rPr lang="en-US" sz="1400" dirty="0" err="1"/>
              <a:t>biber</a:t>
            </a:r>
            <a:r>
              <a:rPr lang="en-US" sz="1400" dirty="0"/>
              <a:t>, </a:t>
            </a:r>
            <a:r>
              <a:rPr lang="en-US" sz="1400" dirty="0" err="1"/>
              <a:t>peršun</a:t>
            </a:r>
            <a:r>
              <a:rPr lang="en-US" sz="1400" dirty="0"/>
              <a:t>, </a:t>
            </a:r>
            <a:r>
              <a:rPr lang="en-US" sz="1400" dirty="0" err="1"/>
              <a:t>celer</a:t>
            </a:r>
            <a:r>
              <a:rPr lang="en-US" sz="1400" dirty="0"/>
              <a:t>, </a:t>
            </a:r>
            <a:r>
              <a:rPr lang="en-US" sz="1400" dirty="0" err="1"/>
              <a:t>lovor</a:t>
            </a:r>
            <a:r>
              <a:rPr lang="en-US" sz="1400" dirty="0"/>
              <a:t>, </a:t>
            </a:r>
            <a:r>
              <a:rPr lang="en-US" sz="1400" dirty="0" err="1" smtClean="0"/>
              <a:t>beli</a:t>
            </a:r>
            <a:r>
              <a:rPr lang="en-US" sz="1400" dirty="0" smtClean="0"/>
              <a:t> </a:t>
            </a:r>
            <a:r>
              <a:rPr lang="en-US" sz="1400" dirty="0" err="1"/>
              <a:t>luk</a:t>
            </a:r>
            <a:r>
              <a:rPr lang="en-US" sz="1400" dirty="0"/>
              <a:t>, </a:t>
            </a:r>
            <a:r>
              <a:rPr lang="en-US" sz="1400" dirty="0" err="1"/>
              <a:t>kim</a:t>
            </a:r>
            <a:r>
              <a:rPr lang="en-US" sz="1400" dirty="0"/>
              <a:t>, </a:t>
            </a:r>
            <a:r>
              <a:rPr lang="en-US" sz="1400" dirty="0" err="1"/>
              <a:t>timijan</a:t>
            </a:r>
            <a:r>
              <a:rPr lang="en-US" sz="1400" dirty="0" smtClean="0"/>
              <a:t>...</a:t>
            </a:r>
            <a:endParaRPr lang="en-US" sz="1400" dirty="0"/>
          </a:p>
          <a:p>
            <a:r>
              <a:rPr lang="en-US" sz="1400" dirty="0"/>
              <a:t>Med se </a:t>
            </a:r>
            <a:r>
              <a:rPr lang="en-US" sz="1400" dirty="0" err="1"/>
              <a:t>koristio</a:t>
            </a:r>
            <a:r>
              <a:rPr lang="en-US" sz="1400" dirty="0"/>
              <a:t> </a:t>
            </a:r>
            <a:r>
              <a:rPr lang="en-US" sz="1400" dirty="0" err="1"/>
              <a:t>kao</a:t>
            </a:r>
            <a:r>
              <a:rPr lang="en-US" sz="1400" dirty="0"/>
              <a:t> </a:t>
            </a:r>
            <a:r>
              <a:rPr lang="en-US" sz="1400" dirty="0" err="1"/>
              <a:t>zaslađivač</a:t>
            </a:r>
            <a:r>
              <a:rPr lang="en-US" sz="1400" dirty="0"/>
              <a:t>, </a:t>
            </a:r>
            <a:r>
              <a:rPr lang="en-US" sz="1400" dirty="0" err="1"/>
              <a:t>ali</a:t>
            </a:r>
            <a:r>
              <a:rPr lang="en-US" sz="1400" dirty="0"/>
              <a:t> </a:t>
            </a:r>
            <a:r>
              <a:rPr lang="en-US" sz="1400" dirty="0" err="1"/>
              <a:t>često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kao</a:t>
            </a:r>
            <a:r>
              <a:rPr lang="en-US" sz="1400" dirty="0"/>
              <a:t> </a:t>
            </a:r>
            <a:r>
              <a:rPr lang="en-US" sz="1400" dirty="0" err="1"/>
              <a:t>začin</a:t>
            </a:r>
            <a:r>
              <a:rPr lang="en-US" sz="1400" dirty="0"/>
              <a:t> </a:t>
            </a:r>
            <a:r>
              <a:rPr lang="en-US" sz="1400" dirty="0" err="1"/>
              <a:t>za</a:t>
            </a:r>
            <a:r>
              <a:rPr lang="en-US" sz="1400" dirty="0"/>
              <a:t> </a:t>
            </a:r>
            <a:r>
              <a:rPr lang="en-US" sz="1400" dirty="0" err="1"/>
              <a:t>variva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mesa, </a:t>
            </a:r>
            <a:r>
              <a:rPr lang="en-US" sz="1400" dirty="0" err="1"/>
              <a:t>posebno</a:t>
            </a:r>
            <a:r>
              <a:rPr lang="en-US" sz="1400" dirty="0"/>
              <a:t> u </a:t>
            </a:r>
            <a:r>
              <a:rPr lang="en-US" sz="1400" dirty="0" err="1"/>
              <a:t>kombinaciji</a:t>
            </a:r>
            <a:r>
              <a:rPr lang="en-US" sz="1400" dirty="0"/>
              <a:t> </a:t>
            </a:r>
            <a:r>
              <a:rPr lang="en-US" sz="1400" dirty="0" err="1"/>
              <a:t>sa</a:t>
            </a:r>
            <a:r>
              <a:rPr lang="en-US" sz="1400" dirty="0"/>
              <a:t> </a:t>
            </a:r>
            <a:r>
              <a:rPr lang="en-US" sz="1400" dirty="0" err="1"/>
              <a:t>biberom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499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815" y="189471"/>
            <a:ext cx="8596668" cy="1320800"/>
          </a:xfrm>
        </p:spPr>
        <p:txBody>
          <a:bodyPr/>
          <a:lstStyle/>
          <a:p>
            <a:r>
              <a:rPr lang="sr-Latn-RS" dirty="0" smtClean="0"/>
              <a:t>Kuhinja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15" y="916675"/>
            <a:ext cx="9282212" cy="4932190"/>
          </a:xfrm>
        </p:spPr>
        <p:txBody>
          <a:bodyPr/>
          <a:lstStyle/>
          <a:p>
            <a:r>
              <a:rPr lang="en-US" dirty="0" err="1"/>
              <a:t>Hrana</a:t>
            </a:r>
            <a:r>
              <a:rPr lang="en-US" dirty="0"/>
              <a:t> se </a:t>
            </a:r>
            <a:r>
              <a:rPr lang="en-US" dirty="0" err="1"/>
              <a:t>pripremala</a:t>
            </a:r>
            <a:r>
              <a:rPr lang="en-US" dirty="0"/>
              <a:t> u </a:t>
            </a:r>
            <a:r>
              <a:rPr lang="en-US" dirty="0" err="1"/>
              <a:t>kuhinji</a:t>
            </a:r>
            <a:r>
              <a:rPr lang="en-US" dirty="0"/>
              <a:t> (lat. </a:t>
            </a:r>
            <a:r>
              <a:rPr lang="en-US" dirty="0" err="1"/>
              <a:t>culina</a:t>
            </a:r>
            <a:r>
              <a:rPr lang="en-US" dirty="0"/>
              <a:t> – </a:t>
            </a:r>
            <a:r>
              <a:rPr lang="en-US" dirty="0" err="1"/>
              <a:t>otuda</a:t>
            </a:r>
            <a:r>
              <a:rPr lang="en-US" dirty="0"/>
              <a:t> </a:t>
            </a:r>
            <a:r>
              <a:rPr lang="en-US" dirty="0" err="1"/>
              <a:t>današnji</a:t>
            </a:r>
            <a:r>
              <a:rPr lang="en-US" dirty="0"/>
              <a:t> </a:t>
            </a:r>
            <a:r>
              <a:rPr lang="en-US" dirty="0" err="1"/>
              <a:t>naziv</a:t>
            </a:r>
            <a:r>
              <a:rPr lang="en-US" dirty="0"/>
              <a:t> </a:t>
            </a:r>
            <a:r>
              <a:rPr lang="en-US" dirty="0" err="1"/>
              <a:t>kulinarstvo</a:t>
            </a:r>
            <a:r>
              <a:rPr lang="en-US" dirty="0"/>
              <a:t>), </a:t>
            </a:r>
            <a:r>
              <a:rPr lang="en-US" dirty="0" err="1"/>
              <a:t>koja</a:t>
            </a:r>
            <a:r>
              <a:rPr lang="en-US" dirty="0"/>
              <a:t> je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smeštena</a:t>
            </a:r>
            <a:r>
              <a:rPr lang="en-US" dirty="0"/>
              <a:t> u </a:t>
            </a:r>
            <a:r>
              <a:rPr lang="en-US" dirty="0" err="1"/>
              <a:t>podrumskim</a:t>
            </a:r>
            <a:r>
              <a:rPr lang="en-US" dirty="0"/>
              <a:t> </a:t>
            </a:r>
            <a:r>
              <a:rPr lang="en-US" dirty="0" err="1"/>
              <a:t>prostorijama</a:t>
            </a:r>
            <a:r>
              <a:rPr lang="en-US" dirty="0"/>
              <a:t>. U </a:t>
            </a:r>
            <a:r>
              <a:rPr lang="en-US" dirty="0" err="1"/>
              <a:t>njoj</a:t>
            </a:r>
            <a:r>
              <a:rPr lang="en-US" dirty="0"/>
              <a:t> se </a:t>
            </a:r>
            <a:r>
              <a:rPr lang="en-US" dirty="0" err="1"/>
              <a:t>nalazila</a:t>
            </a:r>
            <a:r>
              <a:rPr lang="en-US" dirty="0"/>
              <a:t> </a:t>
            </a:r>
            <a:r>
              <a:rPr lang="en-US" dirty="0" err="1"/>
              <a:t>zidana</a:t>
            </a:r>
            <a:r>
              <a:rPr lang="en-US" dirty="0"/>
              <a:t> </a:t>
            </a:r>
            <a:r>
              <a:rPr lang="en-US" dirty="0" err="1"/>
              <a:t>peć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hleb</a:t>
            </a:r>
            <a:r>
              <a:rPr lang="en-US" dirty="0"/>
              <a:t>, </a:t>
            </a:r>
            <a:r>
              <a:rPr lang="en-US" dirty="0" err="1"/>
              <a:t>uzdignuto</a:t>
            </a:r>
            <a:r>
              <a:rPr lang="en-US" dirty="0"/>
              <a:t> </a:t>
            </a:r>
            <a:r>
              <a:rPr lang="en-US" dirty="0" err="1"/>
              <a:t>ognjište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kuvanje</a:t>
            </a:r>
            <a:r>
              <a:rPr lang="en-US" dirty="0"/>
              <a:t>, </a:t>
            </a:r>
            <a:r>
              <a:rPr lang="en-US" dirty="0" err="1"/>
              <a:t>veliki</a:t>
            </a:r>
            <a:r>
              <a:rPr lang="en-US" dirty="0"/>
              <a:t> </a:t>
            </a:r>
            <a:r>
              <a:rPr lang="en-US" dirty="0" err="1"/>
              <a:t>kameni</a:t>
            </a:r>
            <a:r>
              <a:rPr lang="en-US" dirty="0"/>
              <a:t> </a:t>
            </a:r>
            <a:r>
              <a:rPr lang="en-US" dirty="0" err="1"/>
              <a:t>sto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pripremanje</a:t>
            </a:r>
            <a:r>
              <a:rPr lang="en-US" dirty="0"/>
              <a:t> </a:t>
            </a:r>
            <a:r>
              <a:rPr lang="en-US" dirty="0" err="1"/>
              <a:t>hrane</a:t>
            </a:r>
            <a:r>
              <a:rPr lang="en-US" dirty="0"/>
              <a:t>, cisterna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vodom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niz</a:t>
            </a:r>
            <a:r>
              <a:rPr lang="en-US" dirty="0"/>
              <a:t> </a:t>
            </a:r>
            <a:r>
              <a:rPr lang="en-US" dirty="0" err="1"/>
              <a:t>raznovrsnog</a:t>
            </a:r>
            <a:r>
              <a:rPr lang="en-US" dirty="0"/>
              <a:t> </a:t>
            </a:r>
            <a:r>
              <a:rPr lang="en-US" dirty="0" err="1"/>
              <a:t>kuhinjskog</a:t>
            </a:r>
            <a:r>
              <a:rPr lang="en-US" dirty="0"/>
              <a:t> </a:t>
            </a:r>
            <a:r>
              <a:rPr lang="en-US" dirty="0" err="1"/>
              <a:t>pribora</a:t>
            </a:r>
            <a:r>
              <a:rPr lang="en-US" dirty="0"/>
              <a:t> od </a:t>
            </a:r>
            <a:r>
              <a:rPr lang="en-US" dirty="0" err="1"/>
              <a:t>keramike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metala</a:t>
            </a:r>
            <a:r>
              <a:rPr lang="en-US" dirty="0"/>
              <a:t>. Od </a:t>
            </a:r>
            <a:r>
              <a:rPr lang="en-US" dirty="0" err="1"/>
              <a:t>stonog</a:t>
            </a:r>
            <a:r>
              <a:rPr lang="en-US" dirty="0"/>
              <a:t> </a:t>
            </a:r>
            <a:r>
              <a:rPr lang="en-US" dirty="0" err="1"/>
              <a:t>posuđa</a:t>
            </a:r>
            <a:r>
              <a:rPr lang="en-US" dirty="0"/>
              <a:t> </a:t>
            </a:r>
            <a:r>
              <a:rPr lang="en-US" dirty="0" err="1"/>
              <a:t>upotrebljavali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plitke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duboke</a:t>
            </a:r>
            <a:r>
              <a:rPr lang="en-US" dirty="0"/>
              <a:t> </a:t>
            </a:r>
            <a:r>
              <a:rPr lang="en-US" dirty="0" err="1"/>
              <a:t>tanjire</a:t>
            </a:r>
            <a:r>
              <a:rPr lang="en-US" dirty="0"/>
              <a:t>, </a:t>
            </a:r>
            <a:r>
              <a:rPr lang="en-US" dirty="0" err="1"/>
              <a:t>činije</a:t>
            </a:r>
            <a:r>
              <a:rPr lang="en-US" dirty="0"/>
              <a:t>, </a:t>
            </a:r>
            <a:r>
              <a:rPr lang="en-US" dirty="0" err="1"/>
              <a:t>krčage</a:t>
            </a:r>
            <a:r>
              <a:rPr lang="en-US" dirty="0"/>
              <a:t>, </a:t>
            </a:r>
            <a:r>
              <a:rPr lang="en-US" dirty="0" err="1"/>
              <a:t>čaše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pehare</a:t>
            </a:r>
            <a:r>
              <a:rPr lang="en-US" dirty="0"/>
              <a:t>… </a:t>
            </a:r>
            <a:r>
              <a:rPr lang="en-US" dirty="0" err="1"/>
              <a:t>Proizvodili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od </a:t>
            </a:r>
            <a:r>
              <a:rPr lang="en-US" dirty="0" err="1"/>
              <a:t>keramike</a:t>
            </a:r>
            <a:r>
              <a:rPr lang="en-US" dirty="0"/>
              <a:t>, bronze, </a:t>
            </a:r>
            <a:r>
              <a:rPr lang="en-US" dirty="0" err="1"/>
              <a:t>bakra</a:t>
            </a:r>
            <a:r>
              <a:rPr lang="en-US" dirty="0"/>
              <a:t>, </a:t>
            </a:r>
            <a:r>
              <a:rPr lang="en-US" dirty="0" err="1"/>
              <a:t>stakla</a:t>
            </a:r>
            <a:r>
              <a:rPr lang="en-US" dirty="0"/>
              <a:t>, a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najimućnije</a:t>
            </a:r>
            <a:r>
              <a:rPr lang="en-US" dirty="0"/>
              <a:t> – od </a:t>
            </a:r>
            <a:r>
              <a:rPr lang="en-US" dirty="0" err="1"/>
              <a:t>srebra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zlata</a:t>
            </a:r>
            <a:r>
              <a:rPr lang="en-US" dirty="0"/>
              <a:t>.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jelu</a:t>
            </a:r>
            <a:r>
              <a:rPr lang="en-US" dirty="0"/>
              <a:t> </a:t>
            </a:r>
            <a:r>
              <a:rPr lang="en-US" dirty="0" err="1"/>
              <a:t>služili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se </a:t>
            </a:r>
            <a:r>
              <a:rPr lang="en-US" dirty="0" err="1"/>
              <a:t>kašikama</a:t>
            </a:r>
            <a:r>
              <a:rPr lang="en-US" dirty="0"/>
              <a:t>, </a:t>
            </a:r>
            <a:r>
              <a:rPr lang="en-US" dirty="0" err="1"/>
              <a:t>noževima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čačkalicama</a:t>
            </a:r>
            <a:r>
              <a:rPr lang="en-US" dirty="0"/>
              <a:t> od </a:t>
            </a:r>
            <a:r>
              <a:rPr lang="en-US" dirty="0" err="1"/>
              <a:t>drveta</a:t>
            </a:r>
            <a:r>
              <a:rPr lang="en-US" dirty="0"/>
              <a:t>, </a:t>
            </a:r>
            <a:r>
              <a:rPr lang="en-US" dirty="0" err="1"/>
              <a:t>kosti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metala</a:t>
            </a:r>
            <a:r>
              <a:rPr lang="en-US" dirty="0"/>
              <a:t> (bronze, </a:t>
            </a:r>
            <a:r>
              <a:rPr lang="en-US" dirty="0" err="1"/>
              <a:t>srebra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zlata</a:t>
            </a:r>
            <a:r>
              <a:rPr lang="en-US" dirty="0"/>
              <a:t>), u </a:t>
            </a:r>
            <a:r>
              <a:rPr lang="en-US" dirty="0" err="1"/>
              <a:t>zavisnosti</a:t>
            </a:r>
            <a:r>
              <a:rPr lang="en-US" dirty="0"/>
              <a:t> od </a:t>
            </a:r>
            <a:r>
              <a:rPr lang="en-US" dirty="0" err="1"/>
              <a:t>statusa</a:t>
            </a:r>
            <a:r>
              <a:rPr lang="en-US" dirty="0"/>
              <a:t> </a:t>
            </a:r>
            <a:r>
              <a:rPr lang="en-US" dirty="0" err="1"/>
              <a:t>domaćina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070" y="3194944"/>
            <a:ext cx="6219567" cy="36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9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374</TotalTime>
  <Words>1786</Words>
  <Application>Microsoft Office PowerPoint</Application>
  <PresentationFormat>Widescreen</PresentationFormat>
  <Paragraphs>38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Ishrana starih rimljana</vt:lpstr>
      <vt:lpstr>Uvod</vt:lpstr>
      <vt:lpstr>Dnevni obroci kod Rimljana</vt:lpstr>
      <vt:lpstr>PowerPoint Presentation</vt:lpstr>
      <vt:lpstr>PowerPoint Presentation</vt:lpstr>
      <vt:lpstr>Patriciji</vt:lpstr>
      <vt:lpstr>Običan narod- plebejci</vt:lpstr>
      <vt:lpstr>,,Posebni začini’’</vt:lpstr>
      <vt:lpstr>Kuhinja</vt:lpstr>
      <vt:lpstr>Trpezarija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Ishrana starih rimljana</dc:title>
  <dc:creator>Win7</dc:creator>
  <cp:lastModifiedBy>Win7</cp:lastModifiedBy>
  <cp:revision>52</cp:revision>
  <dcterms:created xsi:type="dcterms:W3CDTF">2020-03-30T16:17:21Z</dcterms:created>
  <dcterms:modified xsi:type="dcterms:W3CDTF">2020-04-14T19:31:46Z</dcterms:modified>
</cp:coreProperties>
</file>