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12"/>
  </p:notesMasterIdLst>
  <p:sldIdLst>
    <p:sldId id="256" r:id="rId2"/>
    <p:sldId id="260" r:id="rId3"/>
    <p:sldId id="261" r:id="rId4"/>
    <p:sldId id="266" r:id="rId5"/>
    <p:sldId id="262" r:id="rId6"/>
    <p:sldId id="268" r:id="rId7"/>
    <p:sldId id="270" r:id="rId8"/>
    <p:sldId id="271" r:id="rId9"/>
    <p:sldId id="269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2348C-547C-485C-BD62-21B3070E371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4CD2A-4820-4042-B385-6CF0CFAD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7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34CD2A-4820-4042-B385-6CF0CFAD02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9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92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464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080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668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2041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60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2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0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9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929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80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50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47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53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84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46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45FD-8307-453A-94EB-A8548B41A8B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0F4E9D-9C46-48B6-A442-FC8B9B762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5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6" r:id="rId12"/>
    <p:sldLayoutId id="2147484007" r:id="rId13"/>
    <p:sldLayoutId id="2147484008" r:id="rId14"/>
    <p:sldLayoutId id="2147484009" r:id="rId15"/>
    <p:sldLayoutId id="21474840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8273-B468-4F9B-AA3E-F4C21D6E24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Jednačine i nejednačine u skupu 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15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C0C0-8B0E-45D8-B858-AA726F67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MAĆIDO!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8C0E-24B4-471A-B119-EAA58B581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Zbirka 8</a:t>
            </a:r>
            <a:r>
              <a:rPr lang="en-US" dirty="0"/>
              <a:t>9</a:t>
            </a:r>
            <a:r>
              <a:rPr lang="sr-Latn-RS" dirty="0"/>
              <a:t>. strana</a:t>
            </a:r>
          </a:p>
          <a:p>
            <a:pPr marL="0" indent="0">
              <a:buNone/>
            </a:pPr>
            <a:r>
              <a:rPr lang="en-US" dirty="0"/>
              <a:t>801. a)b)v)g)</a:t>
            </a:r>
          </a:p>
          <a:p>
            <a:pPr marL="0" indent="0">
              <a:buNone/>
            </a:pPr>
            <a:r>
              <a:rPr lang="en-US" dirty="0"/>
              <a:t>802. a)b)v)</a:t>
            </a:r>
          </a:p>
          <a:p>
            <a:pPr marL="0" indent="0">
              <a:buNone/>
            </a:pPr>
            <a:r>
              <a:rPr lang="en-US" dirty="0"/>
              <a:t>803. a)b)</a:t>
            </a:r>
          </a:p>
          <a:p>
            <a:pPr marL="0" indent="0">
              <a:buNone/>
            </a:pPr>
            <a:r>
              <a:rPr lang="en-US" dirty="0"/>
              <a:t>KO </a:t>
            </a:r>
            <a:r>
              <a:rPr lang="sr-Latn-RS" dirty="0"/>
              <a:t>ŽELI I MOŽE 815. pod a)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96CF50-D8C0-4B9F-856B-5109FA77A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938" y="928970"/>
            <a:ext cx="3880774" cy="38807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76599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DEFBB-2678-41BD-A95C-D8FC1C39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3F4482-065E-4067-A671-6267E36B08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61965"/>
                <a:ext cx="10820400" cy="45276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Ono što smo na TVu videli jeste da kod jednačina možete dodavati, oduzimati, deliti i množiti, levu i desnu stranu istim brojem (kod deljenja mora da bude različito od 0, jer se ne sme deliti sa 0).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x</a:t>
                </a:r>
                <a:r>
                  <a:rPr lang="sr-Latn-RS" dirty="0">
                    <a:solidFill>
                      <a:schemeClr val="tx1"/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  |</a:t>
                </a:r>
                <a:r>
                  <a:rPr lang="en-US" dirty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   </a:t>
                </a:r>
                <a:r>
                  <a:rPr lang="en-US" dirty="0" err="1">
                    <a:solidFill>
                      <a:schemeClr val="tx1"/>
                    </a:solidFill>
                  </a:rPr>
                  <a:t>Ovde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dodajemo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levoj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desnoj</a:t>
                </a:r>
                <a:r>
                  <a:rPr lang="en-US" dirty="0">
                    <a:solidFill>
                      <a:schemeClr val="tx1"/>
                    </a:solidFill>
                  </a:rPr>
                  <a:t> strain </a:t>
                </a:r>
                <a:r>
                  <a:rPr lang="en-US" dirty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x</a:t>
                </a:r>
                <a:r>
                  <a:rPr lang="sr-Latn-RS" dirty="0">
                    <a:solidFill>
                      <a:schemeClr val="tx1"/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rgbClr val="FF0000"/>
                    </a:solidFill>
                  </a:rPr>
                  <a:t> </a:t>
                </a:r>
                <a:r>
                  <a:rPr lang="sr-Latn-R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dirty="0" err="1">
                    <a:solidFill>
                      <a:schemeClr val="tx1"/>
                    </a:solidFill>
                  </a:rPr>
                  <a:t>Ovde</a:t>
                </a:r>
                <a:r>
                  <a:rPr lang="en-US" dirty="0">
                    <a:solidFill>
                      <a:schemeClr val="tx1"/>
                    </a:solidFill>
                  </a:rPr>
                  <a:t> se</a:t>
                </a:r>
                <a:r>
                  <a:rPr lang="sr-Latn-RS" dirty="0">
                    <a:solidFill>
                      <a:schemeClr val="tx1"/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i +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potiru</a:t>
                </a:r>
                <a:r>
                  <a:rPr lang="en-US" dirty="0">
                    <a:solidFill>
                      <a:schemeClr val="tx1"/>
                    </a:solidFill>
                  </a:rPr>
                  <a:t> (</a:t>
                </a:r>
                <a:r>
                  <a:rPr lang="en-US" dirty="0" err="1">
                    <a:solidFill>
                      <a:schemeClr val="tx1"/>
                    </a:solidFill>
                  </a:rPr>
                  <a:t>poni</a:t>
                </a:r>
                <a:r>
                  <a:rPr lang="sr-Latn-RS" dirty="0">
                    <a:solidFill>
                      <a:schemeClr val="tx1"/>
                    </a:solidFill>
                  </a:rPr>
                  <a:t>štavaju)</a:t>
                </a: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sr-Latn-RS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sr-Latn-R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sr-Latn-RS" dirty="0">
                            <a:solidFill>
                              <a:schemeClr val="tx1"/>
                            </a:solidFill>
                          </a:rPr>
                          <m:t>·</m:t>
                        </m:r>
                        <m:r>
                          <a:rPr lang="sr-Latn-R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		Proširujemo prvi razlomak sa dva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R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3F4482-065E-4067-A671-6267E36B08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61965"/>
                <a:ext cx="10820400" cy="4527611"/>
              </a:xfrm>
              <a:blipFill>
                <a:blip r:embed="rId3"/>
                <a:stretch>
                  <a:fillRect l="-50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78C71A-DED6-4A2B-826B-056F99298BAC}"/>
              </a:ext>
            </a:extLst>
          </p:cNvPr>
          <p:cNvCxnSpPr/>
          <p:nvPr/>
        </p:nvCxnSpPr>
        <p:spPr>
          <a:xfrm flipV="1">
            <a:off x="994299" y="3613212"/>
            <a:ext cx="301841" cy="3284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134750-7B1C-4C2F-BCB0-472BEFCCD023}"/>
              </a:ext>
            </a:extLst>
          </p:cNvPr>
          <p:cNvCxnSpPr/>
          <p:nvPr/>
        </p:nvCxnSpPr>
        <p:spPr>
          <a:xfrm flipV="1">
            <a:off x="1368641" y="3613212"/>
            <a:ext cx="301841" cy="3284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464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4F713-2167-4962-9425-7EFE14512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B1D1A-B3FE-4967-BF44-8B45805691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3" y="1930401"/>
                <a:ext cx="9939332" cy="458581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Latn-RS" dirty="0"/>
                  <a:t>Reši jednačinu:  </a:t>
                </a:r>
                <a14:m>
                  <m:oMath xmlns:m="http://schemas.openxmlformats.org/officeDocument/2006/math">
                    <m:r>
                      <a:rPr lang="sr-Latn-RS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x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 (</a:t>
                </a:r>
                <a14:m>
                  <m:oMath xmlns:m="http://schemas.openxmlformats.org/officeDocument/2006/math">
                    <m:r>
                      <a:rPr lang="sr-Latn-RS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) =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b="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Latn-RS" dirty="0"/>
              </a:p>
              <a:p>
                <a:r>
                  <a:rPr lang="sr-Latn-RS" dirty="0"/>
                  <a:t>Ovde se prvo oslobađamo minusa ispred zagrade  </a:t>
                </a:r>
                <a14:m>
                  <m:oMath xmlns:m="http://schemas.openxmlformats.org/officeDocument/2006/math">
                    <m:r>
                      <a:rPr lang="sr-Latn-RS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sr-Latn-R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RS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x </a:t>
                </a:r>
                <a14:m>
                  <m:oMath xmlns:m="http://schemas.openxmlformats.org/officeDocument/2006/math">
                    <m:r>
                      <a:rPr lang="sr-Latn-RS" b="0" i="0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=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Latn-RS" dirty="0"/>
              </a:p>
              <a:p>
                <a:r>
                  <a:rPr lang="sr-Latn-RS" dirty="0"/>
                  <a:t>Posle toga možete ili dodavati levo i desnoj strani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:r>
                  <a:rPr lang="sr-Latn-RS" dirty="0">
                    <a:solidFill>
                      <a:srgbClr val="FF0000"/>
                    </a:solidFill>
                  </a:rPr>
                  <a:t>ili</a:t>
                </a:r>
                <a:r>
                  <a:rPr lang="sr-Latn-RS" dirty="0"/>
                  <a:t> </a:t>
                </a:r>
                <a:r>
                  <a:rPr lang="sr-Latn-RS" u="sng" dirty="0"/>
                  <a:t>raditi kao nepoznati sabirak</a:t>
                </a:r>
              </a:p>
              <a:p>
                <a14:m>
                  <m:oMath xmlns:m="http://schemas.openxmlformats.org/officeDocument/2006/math">
                    <m:r>
                      <a:rPr lang="sr-Latn-RS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x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r>
                      <a:rPr lang="sr-Latn-R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=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r>
                      <a:rPr lang="sr-Latn-R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   	ili	 </a:t>
                </a:r>
                <a14:m>
                  <m:oMath xmlns:m="http://schemas.openxmlformats.org/officeDocument/2006/math">
                    <m:r>
                      <a:rPr lang="sr-Latn-RS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(</a:t>
                </a:r>
                <a:r>
                  <a:rPr lang="sr-Latn-RS" u="sng" dirty="0"/>
                  <a:t>od zbira oduzimamo poznati sabirak</a:t>
                </a:r>
                <a:r>
                  <a:rPr lang="sr-Latn-RS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sr-Latn-RS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 x = 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sr-Latn-RS" dirty="0"/>
                          <m:t>·</m:t>
                        </m:r>
                        <m:r>
                          <a:rPr lang="sr-Latn-R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sr-Latn-RS" dirty="0"/>
                          <m:t>·</m:t>
                        </m:r>
                        <m:r>
                          <a:rPr lang="sr-Latn-R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sr-Latn-RS" dirty="0"/>
                          <m:t>·</m:t>
                        </m:r>
                        <m:r>
                          <a:rPr lang="sr-Latn-R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sr-Latn-RS" dirty="0"/>
                          <m:t>·</m:t>
                        </m:r>
                        <m:r>
                          <a:rPr lang="sr-Latn-R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dirty="0"/>
                  <a:t> Ovaj deo je sada isti za oba načina (NZS je 15)</a:t>
                </a:r>
              </a:p>
              <a:p>
                <a14:m>
                  <m:oMath xmlns:m="http://schemas.openxmlformats.org/officeDocument/2006/math">
                    <m:r>
                      <a:rPr lang="sr-Latn-RS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 x =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Latn-R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RS" dirty="0"/>
                  <a:t> Negativni brojevi se udružuju</a:t>
                </a:r>
              </a:p>
              <a:p>
                <a14:m>
                  <m:oMath xmlns:m="http://schemas.openxmlformats.org/officeDocument/2006/math">
                    <m:r>
                      <a:rPr lang="sr-Latn-RS" i="1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 x =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44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sr-Latn-RS" dirty="0"/>
                  <a:t>    E sada, ako je toliko vrednost za </a:t>
                </a:r>
                <a14:m>
                  <m:oMath xmlns:m="http://schemas.openxmlformats.org/officeDocument/2006/math">
                    <m:r>
                      <a:rPr lang="sr-Latn-RS" dirty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dirty="0"/>
                  <a:t>x, suprotan vrednost broja za x biće...</a:t>
                </a:r>
              </a:p>
              <a:p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44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sr-Latn-RS" dirty="0"/>
                  <a:t> </a:t>
                </a:r>
              </a:p>
              <a:p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sr-Latn-RS" dirty="0"/>
              </a:p>
              <a:p>
                <a:endParaRPr lang="sr-Latn-RS" dirty="0"/>
              </a:p>
              <a:p>
                <a:endParaRPr lang="sr-Latn-RS" dirty="0"/>
              </a:p>
              <a:p>
                <a:endParaRPr lang="sr-Latn-RS" dirty="0"/>
              </a:p>
              <a:p>
                <a:pPr marL="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endParaRPr lang="sr-Latn-R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B1D1A-B3FE-4967-BF44-8B45805691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1930401"/>
                <a:ext cx="9939332" cy="4585810"/>
              </a:xfrm>
              <a:blipFill>
                <a:blip r:embed="rId2"/>
                <a:stretch>
                  <a:fillRect l="-123" t="-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19AD04E0-DE8E-4006-87B8-EFA5A2AA7FAC}"/>
              </a:ext>
            </a:extLst>
          </p:cNvPr>
          <p:cNvSpPr/>
          <p:nvPr/>
        </p:nvSpPr>
        <p:spPr>
          <a:xfrm>
            <a:off x="6167023" y="2597032"/>
            <a:ext cx="189390" cy="97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27274D-F795-4DD5-A8B6-72231417691D}"/>
              </a:ext>
            </a:extLst>
          </p:cNvPr>
          <p:cNvCxnSpPr/>
          <p:nvPr/>
        </p:nvCxnSpPr>
        <p:spPr>
          <a:xfrm>
            <a:off x="3462290" y="2210852"/>
            <a:ext cx="3275861" cy="257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009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2E80AB-FAA1-4847-A13D-7695CABC9E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Latn-RS" dirty="0"/>
                  <a:t>Iako nisam ljubitelj prvog načina iz prošlog zadatka, svakako se neću ljutiti ako radite na taj način iz razloga što tako rade i na televiziji. Od sada da ne bih radio svaki zadatak na oba načina, radiću na svoj.</a:t>
                </a:r>
              </a:p>
              <a:p>
                <a:r>
                  <a:rPr lang="sr-Latn-RS" dirty="0"/>
                  <a:t>Reši jedančinu x : (-1,8) = </a:t>
                </a:r>
                <a14:m>
                  <m:oMath xmlns:m="http://schemas.openxmlformats.org/officeDocument/2006/math">
                    <m:r>
                      <a:rPr lang="sr-Latn-RS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sr-Latn-RS" dirty="0"/>
              </a:p>
              <a:p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r>
                      <a:rPr lang="sr-Latn-RS" i="1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dirty="0"/>
                  <a:t> · (-1,8)  Deljenik se dobija tako što se količnik i delilac pomnože</a:t>
                </a:r>
              </a:p>
              <a:p>
                <a:r>
                  <a:rPr lang="sr-Latn-RS" dirty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sr-Latn-R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Latn-RS" dirty="0"/>
                  <a:t> · (-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sr-Latn-R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sr-Latn-RS" dirty="0"/>
                  <a:t> ) Iz mešovitog u nepravi i decimalan u razlomak</a:t>
                </a:r>
              </a:p>
              <a:p>
                <a:r>
                  <a:rPr lang="sr-Latn-RS" dirty="0"/>
                  <a:t>x = -6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2E80AB-FAA1-4847-A13D-7695CABC9E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949136B4-F853-43A9-B37E-DC48638D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/>
          <a:lstStyle/>
          <a:p>
            <a:r>
              <a:rPr lang="sr-Latn-RS" dirty="0"/>
              <a:t>Jednačine u skupu Q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035D37-56DB-4FD1-89EB-0DEA7C6E4E38}"/>
              </a:ext>
            </a:extLst>
          </p:cNvPr>
          <p:cNvCxnSpPr/>
          <p:nvPr/>
        </p:nvCxnSpPr>
        <p:spPr>
          <a:xfrm>
            <a:off x="1455938" y="4225771"/>
            <a:ext cx="870012" cy="3284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D90C67A-0F1A-4244-9AA9-4D0891982942}"/>
              </a:ext>
            </a:extLst>
          </p:cNvPr>
          <p:cNvCxnSpPr/>
          <p:nvPr/>
        </p:nvCxnSpPr>
        <p:spPr>
          <a:xfrm flipV="1">
            <a:off x="1455938" y="4225771"/>
            <a:ext cx="870012" cy="3284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E1635BA-EB60-4CC1-85C3-EED72677A5EC}"/>
              </a:ext>
            </a:extLst>
          </p:cNvPr>
          <p:cNvSpPr txBox="1"/>
          <p:nvPr/>
        </p:nvSpPr>
        <p:spPr>
          <a:xfrm>
            <a:off x="2308195" y="4499521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100" dirty="0"/>
              <a:t>1</a:t>
            </a:r>
            <a:endParaRPr 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90D247-1555-4CEF-910A-1D2017DB7FD6}"/>
              </a:ext>
            </a:extLst>
          </p:cNvPr>
          <p:cNvSpPr txBox="1"/>
          <p:nvPr/>
        </p:nvSpPr>
        <p:spPr>
          <a:xfrm>
            <a:off x="1358283" y="3997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100" dirty="0"/>
              <a:t>1</a:t>
            </a:r>
            <a:endParaRPr lang="en-US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C954C0-3915-4CE9-9213-A7C2117C885C}"/>
              </a:ext>
            </a:extLst>
          </p:cNvPr>
          <p:cNvSpPr txBox="1"/>
          <p:nvPr/>
        </p:nvSpPr>
        <p:spPr>
          <a:xfrm>
            <a:off x="1344968" y="4503935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100" dirty="0"/>
              <a:t>1</a:t>
            </a:r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05ED15-8851-45B4-B267-08C6ED1ACF29}"/>
              </a:ext>
            </a:extLst>
          </p:cNvPr>
          <p:cNvSpPr txBox="1"/>
          <p:nvPr/>
        </p:nvSpPr>
        <p:spPr>
          <a:xfrm>
            <a:off x="2154643" y="3984744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100" dirty="0"/>
              <a:t>6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254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B1D3-9871-4CB3-BD56-E4A78781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Nejednačine u skupu 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BBFFA-021C-4630-A411-243EE2C3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70843"/>
            <a:ext cx="10820400" cy="4358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/>
              <a:t>Da bi mogli da uspešno rešavamo nejednačine, moramo dobro da razumemo negativne</a:t>
            </a:r>
          </a:p>
          <a:p>
            <a:pPr marL="0" indent="0">
              <a:buNone/>
            </a:pPr>
            <a:r>
              <a:rPr lang="sr-Latn-RS" dirty="0"/>
              <a:t>i pozitivne brojeve kao i znakove koje koristimo kod nedjednakosti </a:t>
            </a:r>
            <a:r>
              <a:rPr lang="en-US" dirty="0"/>
              <a:t>&lt;</a:t>
            </a:r>
            <a:r>
              <a:rPr lang="sr-Cyrl-RS" dirty="0"/>
              <a:t>,</a:t>
            </a:r>
            <a:r>
              <a:rPr lang="en-US" dirty="0"/>
              <a:t>&gt;</a:t>
            </a:r>
            <a:r>
              <a:rPr lang="sr-Cyrl-RS" dirty="0"/>
              <a:t>,</a:t>
            </a:r>
            <a:r>
              <a:rPr lang="en-US" dirty="0"/>
              <a:t>= </a:t>
            </a:r>
            <a:r>
              <a:rPr lang="en-US" dirty="0" err="1"/>
              <a:t>i</a:t>
            </a:r>
            <a:r>
              <a:rPr lang="en-US" dirty="0"/>
              <a:t> ≤</a:t>
            </a:r>
            <a:r>
              <a:rPr lang="sr-Cyrl-RS" dirty="0"/>
              <a:t>,</a:t>
            </a:r>
            <a:r>
              <a:rPr lang="en-US" dirty="0"/>
              <a:t>≥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Latn-RS" dirty="0"/>
              <a:t>To znači da kod pozitivnih brojeva znamo da je 3</a:t>
            </a:r>
            <a:r>
              <a:rPr lang="en-US" dirty="0"/>
              <a:t> &lt;</a:t>
            </a:r>
            <a:r>
              <a:rPr lang="sr-Latn-RS" dirty="0"/>
              <a:t> 5, ali u svetu negativnih brojeva</a:t>
            </a:r>
          </a:p>
          <a:p>
            <a:pPr marL="0" indent="0">
              <a:buNone/>
            </a:pPr>
            <a:r>
              <a:rPr lang="sr-Latn-RS" dirty="0"/>
              <a:t>važi da je -3 </a:t>
            </a:r>
            <a:r>
              <a:rPr lang="en-US" dirty="0"/>
              <a:t>&gt;</a:t>
            </a:r>
            <a:r>
              <a:rPr lang="sr-Latn-RS" dirty="0"/>
              <a:t> -5 </a:t>
            </a:r>
          </a:p>
          <a:p>
            <a:pPr marL="0" indent="0">
              <a:buNone/>
            </a:pPr>
            <a:r>
              <a:rPr lang="sr-Latn-RS" dirty="0"/>
              <a:t>To takođe možemo primetiti i na brojevnoj pravoj.</a:t>
            </a:r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34D866D-0FA6-422D-88DB-BAEA4123A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509856"/>
            <a:ext cx="9829800" cy="154305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C8F2BE9A-DC2C-4858-BD6E-AC81EBF37421}"/>
              </a:ext>
            </a:extLst>
          </p:cNvPr>
          <p:cNvSpPr/>
          <p:nvPr/>
        </p:nvSpPr>
        <p:spPr>
          <a:xfrm>
            <a:off x="1118586" y="4722920"/>
            <a:ext cx="2281562" cy="1249195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93B15D5-9DE7-459D-87A2-119FF421BA46}"/>
              </a:ext>
            </a:extLst>
          </p:cNvPr>
          <p:cNvSpPr/>
          <p:nvPr/>
        </p:nvSpPr>
        <p:spPr>
          <a:xfrm>
            <a:off x="7546019" y="4509856"/>
            <a:ext cx="2077375" cy="1543050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9AF8EA-6FB7-4181-966C-F6B8D188B339}"/>
              </a:ext>
            </a:extLst>
          </p:cNvPr>
          <p:cNvSpPr txBox="1"/>
          <p:nvPr/>
        </p:nvSpPr>
        <p:spPr>
          <a:xfrm>
            <a:off x="8282866" y="5701685"/>
            <a:ext cx="1216241" cy="36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3</a:t>
            </a:r>
            <a:r>
              <a:rPr lang="en-US" dirty="0"/>
              <a:t> &lt;</a:t>
            </a:r>
            <a:r>
              <a:rPr lang="sr-Latn-RS" dirty="0"/>
              <a:t> 5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DF63444-5BBC-488B-B711-8B83B69BB3E0}"/>
              </a:ext>
            </a:extLst>
          </p:cNvPr>
          <p:cNvSpPr/>
          <p:nvPr/>
        </p:nvSpPr>
        <p:spPr>
          <a:xfrm>
            <a:off x="1776273" y="5625472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/>
              <a:t>-3 </a:t>
            </a:r>
            <a:r>
              <a:rPr lang="en-US" dirty="0"/>
              <a:t>&gt;</a:t>
            </a:r>
            <a:r>
              <a:rPr lang="sr-Latn-RS" dirty="0"/>
              <a:t> -5</a:t>
            </a:r>
          </a:p>
        </p:txBody>
      </p:sp>
    </p:spTree>
    <p:extLst>
      <p:ext uri="{BB962C8B-B14F-4D97-AF65-F5344CB8AC3E}">
        <p14:creationId xmlns:p14="http://schemas.microsoft.com/office/powerpoint/2010/main" val="450816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B1D3-9871-4CB3-BD56-E4A78781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Nejednačine u skupu Q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EBBFFA-021C-4630-A411-243EE2C3D1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2735" y="1711173"/>
                <a:ext cx="10820400" cy="43589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Reši nejednačinu: </a:t>
                </a:r>
                <a:r>
                  <a:rPr lang="en-US" dirty="0">
                    <a:solidFill>
                      <a:schemeClr val="tx1"/>
                    </a:solidFill>
                  </a:rPr>
                  <a:t>x</a:t>
                </a:r>
                <a:r>
                  <a:rPr lang="sr-Latn-RS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sr-Latn-R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 Ovde znak ostaje isti i radimo kao kod jednačina. Od zbira oduzimam poznati sabirak</a:t>
                </a: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 Oslobađam se mešovitog</a:t>
                </a: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3·2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sr-Latn-R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proširujem sa 2 drugi razlomak (NZS je 14 za 14 i 7)</a:t>
                </a: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Udružujem negativne brojeve</a:t>
                </a: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21:7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:7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	Skracujem sa 7</a:t>
                </a: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		Zbog lakšeg prikaza na brojevnoj pretvaramo u mešoviti razlomak</a:t>
                </a:r>
              </a:p>
              <a:p>
                <a:pPr marL="0" indent="0">
                  <a:buNone/>
                </a:pPr>
                <a:r>
                  <a:rPr lang="sr-Latn-RS" dirty="0"/>
                  <a:t>x </a:t>
                </a:r>
                <a:r>
                  <a:rPr lang="en-US" dirty="0"/>
                  <a:t>&lt;</a:t>
                </a:r>
                <a:r>
                  <a:rPr lang="sr-Latn-RS" dirty="0"/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RS" dirty="0"/>
              </a:p>
              <a:p>
                <a:pPr marL="0" indent="0">
                  <a:buNone/>
                </a:pPr>
                <a:endParaRPr lang="sr-Cyrl-R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EBBFFA-021C-4630-A411-243EE2C3D1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2735" y="1711173"/>
                <a:ext cx="10820400" cy="4358935"/>
              </a:xfrm>
              <a:blipFill>
                <a:blip r:embed="rId2"/>
                <a:stretch>
                  <a:fillRect l="-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66C7E4E-CD7A-417A-8307-21084C02A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210" y="5433314"/>
            <a:ext cx="6502338" cy="111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697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74D0-9E1B-4A35-8267-03237C94C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Nejednačine u skupu 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1572-F3DF-4E97-843D-03F996C61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NOVO PRAVILO ZA PROMENU ZNAKA! Ranije smo učili da se menja znak kada je nepoznat umanjilac i kada rotiramo strane</a:t>
            </a:r>
          </a:p>
          <a:p>
            <a:r>
              <a:rPr lang="sr-Latn-RS" dirty="0"/>
              <a:t>Primer1  </a:t>
            </a:r>
            <a:r>
              <a:rPr lang="en-US" dirty="0"/>
              <a:t>1</a:t>
            </a:r>
            <a:r>
              <a:rPr lang="sr-Latn-RS" dirty="0"/>
              <a:t>3</a:t>
            </a:r>
            <a:r>
              <a:rPr lang="en-US" dirty="0"/>
              <a:t> </a:t>
            </a:r>
            <a:r>
              <a:rPr lang="sr-Latn-RS" dirty="0"/>
              <a:t>-</a:t>
            </a:r>
            <a:r>
              <a:rPr lang="en-US" dirty="0"/>
              <a:t> </a:t>
            </a:r>
            <a:r>
              <a:rPr lang="sr-Latn-RS" dirty="0"/>
              <a:t>x</a:t>
            </a:r>
            <a:r>
              <a:rPr lang="en-US" dirty="0">
                <a:solidFill>
                  <a:schemeClr val="tx1"/>
                </a:solidFill>
              </a:rPr>
              <a:t> &lt;</a:t>
            </a:r>
            <a:r>
              <a:rPr lang="sr-Latn-RS" dirty="0">
                <a:solidFill>
                  <a:schemeClr val="tx1"/>
                </a:solidFill>
              </a:rPr>
              <a:t> 6 pa je x</a:t>
            </a:r>
            <a:r>
              <a:rPr lang="en-US" dirty="0">
                <a:solidFill>
                  <a:schemeClr val="tx1"/>
                </a:solidFill>
              </a:rPr>
              <a:t> &gt; 13 – 6 </a:t>
            </a:r>
          </a:p>
          <a:p>
            <a:r>
              <a:rPr lang="en-US" dirty="0">
                <a:solidFill>
                  <a:schemeClr val="tx1"/>
                </a:solidFill>
              </a:rPr>
              <a:t>Primer2  15 &lt; 5 + x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rotiramo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nejedna</a:t>
            </a:r>
            <a:r>
              <a:rPr lang="sr-Latn-RS" dirty="0">
                <a:solidFill>
                  <a:schemeClr val="tx1"/>
                </a:solidFill>
              </a:rPr>
              <a:t>činu imamo 5 + x </a:t>
            </a:r>
            <a:r>
              <a:rPr lang="en-US" dirty="0">
                <a:solidFill>
                  <a:schemeClr val="tx1"/>
                </a:solidFill>
              </a:rPr>
              <a:t>&gt;15</a:t>
            </a:r>
          </a:p>
          <a:p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>
                <a:solidFill>
                  <a:schemeClr val="tx1"/>
                </a:solidFill>
              </a:rPr>
              <a:t>sada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imamo</a:t>
            </a:r>
            <a:r>
              <a:rPr lang="en-US" dirty="0">
                <a:solidFill>
                  <a:schemeClr val="tx1"/>
                </a:solidFill>
              </a:rPr>
              <a:t> jo</a:t>
            </a:r>
            <a:r>
              <a:rPr lang="sr-Latn-RS" dirty="0">
                <a:solidFill>
                  <a:schemeClr val="tx1"/>
                </a:solidFill>
              </a:rPr>
              <a:t>š dva nova pravila kada se znak menja, a to je:</a:t>
            </a:r>
          </a:p>
          <a:p>
            <a:r>
              <a:rPr lang="sr-Latn-RS" dirty="0">
                <a:solidFill>
                  <a:schemeClr val="tx1"/>
                </a:solidFill>
              </a:rPr>
              <a:t>Kada je poznati činilac negativan</a:t>
            </a:r>
          </a:p>
          <a:p>
            <a:r>
              <a:rPr lang="sr-Latn-RS" dirty="0">
                <a:solidFill>
                  <a:schemeClr val="tx1"/>
                </a:solidFill>
              </a:rPr>
              <a:t>Primer3	-5x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  <a:r>
              <a:rPr lang="en-US" dirty="0">
                <a:solidFill>
                  <a:schemeClr val="tx1"/>
                </a:solidFill>
              </a:rPr>
              <a:t> 15  </a:t>
            </a:r>
            <a:r>
              <a:rPr lang="en-US" dirty="0" err="1">
                <a:solidFill>
                  <a:schemeClr val="tx1"/>
                </a:solidFill>
              </a:rPr>
              <a:t>onda</a:t>
            </a:r>
            <a:r>
              <a:rPr lang="en-US" dirty="0">
                <a:solidFill>
                  <a:schemeClr val="tx1"/>
                </a:solidFill>
              </a:rPr>
              <a:t> je x </a:t>
            </a: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chemeClr val="tx1"/>
                </a:solidFill>
              </a:rPr>
              <a:t> 15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: (-5)</a:t>
            </a:r>
          </a:p>
          <a:p>
            <a:r>
              <a:rPr lang="sr-Latn-RS" dirty="0">
                <a:solidFill>
                  <a:schemeClr val="tx1"/>
                </a:solidFill>
                <a:sym typeface="Wingdings" panose="05000000000000000000" pitchFamily="2" charset="2"/>
              </a:rPr>
              <a:t>Četvrto pravilo kada je poznati delilac negativan </a:t>
            </a:r>
          </a:p>
          <a:p>
            <a:r>
              <a:rPr lang="sr-Latn-RS" dirty="0">
                <a:solidFill>
                  <a:schemeClr val="tx1"/>
                </a:solidFill>
                <a:sym typeface="Wingdings" panose="05000000000000000000" pitchFamily="2" charset="2"/>
              </a:rPr>
              <a:t>Primer4	x : (-3)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&lt;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15 </a:t>
            </a:r>
            <a:r>
              <a:rPr lang="en-US" dirty="0" err="1">
                <a:solidFill>
                  <a:schemeClr val="tx1"/>
                </a:solidFill>
                <a:sym typeface="Wingdings" panose="05000000000000000000" pitchFamily="2" charset="2"/>
              </a:rPr>
              <a:t>onda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je x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&gt;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 15 : (-3)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48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FCFA9-EF09-46BE-AE6B-E0B83B1A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Nejednačine u skupu 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FD9D4-48BC-4594-BA3A-5BA470E7D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919427" cy="3880773"/>
          </a:xfrm>
        </p:spPr>
        <p:txBody>
          <a:bodyPr/>
          <a:lstStyle/>
          <a:p>
            <a:r>
              <a:rPr lang="en-US" dirty="0"/>
              <a:t>Mala </a:t>
            </a:r>
            <a:r>
              <a:rPr lang="en-US" dirty="0" err="1"/>
              <a:t>ve</a:t>
            </a:r>
            <a:r>
              <a:rPr lang="sr-Latn-RS" dirty="0"/>
              <a:t>žbica!</a:t>
            </a:r>
          </a:p>
          <a:p>
            <a:r>
              <a:rPr lang="sr-Latn-RS" dirty="0"/>
              <a:t>Reši nejednačine: 			a)  2x</a:t>
            </a:r>
            <a:r>
              <a:rPr lang="en-US" dirty="0">
                <a:solidFill>
                  <a:schemeClr val="tx1"/>
                </a:solidFill>
              </a:rPr>
              <a:t> &lt;</a:t>
            </a:r>
            <a:r>
              <a:rPr lang="sr-Latn-RS" dirty="0">
                <a:solidFill>
                  <a:schemeClr val="tx1"/>
                </a:solidFill>
              </a:rPr>
              <a:t> 4			b) -2x</a:t>
            </a:r>
            <a:r>
              <a:rPr lang="en-US" dirty="0">
                <a:solidFill>
                  <a:schemeClr val="tx1"/>
                </a:solidFill>
              </a:rPr>
              <a:t> &lt; </a:t>
            </a:r>
            <a:r>
              <a:rPr lang="sr-Latn-RS" dirty="0">
                <a:solidFill>
                  <a:schemeClr val="tx1"/>
                </a:solidFill>
              </a:rPr>
              <a:t>4</a:t>
            </a:r>
          </a:p>
          <a:p>
            <a:pPr marL="457200" lvl="1" indent="0">
              <a:buNone/>
            </a:pPr>
            <a:r>
              <a:rPr lang="sr-Latn-RS" dirty="0">
                <a:solidFill>
                  <a:schemeClr val="tx1"/>
                </a:solidFill>
              </a:rPr>
              <a:t>						x</a:t>
            </a:r>
            <a:r>
              <a:rPr lang="en-US" dirty="0">
                <a:solidFill>
                  <a:schemeClr val="tx1"/>
                </a:solidFill>
              </a:rPr>
              <a:t> &lt;</a:t>
            </a:r>
            <a:r>
              <a:rPr lang="sr-Latn-R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4 : 2				x </a:t>
            </a: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>
                <a:solidFill>
                  <a:schemeClr val="tx1"/>
                </a:solidFill>
              </a:rPr>
              <a:t>4 : (-2)</a:t>
            </a:r>
            <a:r>
              <a:rPr lang="sr-Latn-RS" dirty="0">
                <a:solidFill>
                  <a:schemeClr val="tx1"/>
                </a:solidFill>
              </a:rPr>
              <a:t>	</a:t>
            </a:r>
            <a:r>
              <a:rPr lang="sr-Latn-RS" dirty="0">
                <a:solidFill>
                  <a:srgbClr val="FF0000"/>
                </a:solidFill>
              </a:rPr>
              <a:t>ZNAK SE MENJA!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						x &lt; 2					x &gt; -2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					Re</a:t>
            </a:r>
            <a:r>
              <a:rPr lang="sr-Latn-RS" dirty="0">
                <a:solidFill>
                  <a:schemeClr val="tx1"/>
                </a:solidFill>
              </a:rPr>
              <a:t>šenja su svi brojevi		Rešenje su svi brojevi veći od (-2)</a:t>
            </a:r>
          </a:p>
          <a:p>
            <a:pPr marL="457200" lvl="1" indent="0">
              <a:buNone/>
            </a:pPr>
            <a:r>
              <a:rPr lang="sr-Latn-RS" dirty="0">
                <a:solidFill>
                  <a:schemeClr val="tx1"/>
                </a:solidFill>
              </a:rPr>
              <a:t>					manji od 2 (probaj npr. 1)	(probaj npr. -1)</a:t>
            </a:r>
          </a:p>
        </p:txBody>
      </p:sp>
    </p:spTree>
    <p:extLst>
      <p:ext uri="{BB962C8B-B14F-4D97-AF65-F5344CB8AC3E}">
        <p14:creationId xmlns:p14="http://schemas.microsoft.com/office/powerpoint/2010/main" val="2076485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B1D3-9871-4CB3-BD56-E4A78781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Nejednačine u skupu Q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EBBFFA-021C-4630-A411-243EE2C3D1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2735" y="1711173"/>
                <a:ext cx="10820400" cy="435893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Reši nejednačinu: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x</a:t>
                </a:r>
                <a:r>
                  <a:rPr lang="sr-Latn-RS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R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		Ovde je nepoznat sabirak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x i oslobađamo se mešovitog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 		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1·2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R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	proširujem sa 2 drugi razlomak (NZS je 4 za 4 i 2)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		Udružujem negativne brojeve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x </a:t>
                </a:r>
                <a:r>
                  <a:rPr lang="en-US" dirty="0">
                    <a:solidFill>
                      <a:schemeClr val="tx1"/>
                    </a:solidFill>
                  </a:rPr>
                  <a:t>&lt;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R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			</a:t>
                </a:r>
                <a:r>
                  <a:rPr lang="sr-Latn-RS" dirty="0">
                    <a:solidFill>
                      <a:srgbClr val="FF0000"/>
                    </a:solidFill>
                  </a:rPr>
                  <a:t>Poznati činilac je negativan! Menja se znak!</a:t>
                </a:r>
                <a:r>
                  <a:rPr lang="sr-Latn-RS" dirty="0">
                    <a:solidFill>
                      <a:schemeClr val="tx1"/>
                    </a:solidFill>
                  </a:rPr>
                  <a:t>	</a:t>
                </a: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tx1"/>
                    </a:solidFill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</a:rPr>
                  <a:t>&gt;</a:t>
                </a:r>
                <a:r>
                  <a:rPr lang="sr-Latn-R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:	(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Latn-RS" dirty="0">
                    <a:solidFill>
                      <a:schemeClr val="tx1"/>
                    </a:solidFill>
                  </a:rPr>
                  <a:t> )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x &gt; 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Latn-R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: (</a:t>
                </a:r>
                <a14:m>
                  <m:oMath xmlns:m="http://schemas.openxmlformats.org/officeDocument/2006/math">
                    <m:r>
                      <a:rPr lang="sr-Latn-R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R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  <a:r>
                  <a:rPr lang="sr-Latn-RS" dirty="0">
                    <a:solidFill>
                      <a:schemeClr val="tx1"/>
                    </a:solidFill>
                  </a:rPr>
                  <a:t>		Kad se dva ista broja dele, rezultat je 1</a:t>
                </a:r>
              </a:p>
              <a:p>
                <a:pPr marL="0" indent="0">
                  <a:buNone/>
                </a:pPr>
                <a:r>
                  <a:rPr lang="en-US" dirty="0"/>
                  <a:t>x &gt; 1</a:t>
                </a:r>
                <a:endParaRPr lang="sr-Latn-RS" dirty="0"/>
              </a:p>
              <a:p>
                <a:pPr marL="0" indent="0">
                  <a:buNone/>
                </a:pPr>
                <a:endParaRPr lang="sr-Cyrl-R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EBBFFA-021C-4630-A411-243EE2C3D1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2735" y="1711173"/>
                <a:ext cx="10820400" cy="4358935"/>
              </a:xfrm>
              <a:blipFill>
                <a:blip r:embed="rId2"/>
                <a:stretch>
                  <a:fillRect l="-507" t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DEB66D2F-E3CB-4CDF-A2D6-A2C4CA369CD3}"/>
              </a:ext>
            </a:extLst>
          </p:cNvPr>
          <p:cNvSpPr/>
          <p:nvPr/>
        </p:nvSpPr>
        <p:spPr>
          <a:xfrm>
            <a:off x="2361461" y="1711173"/>
            <a:ext cx="781234" cy="490489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107EAB-0EBF-444D-A31D-E48566ABB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492" y="5524451"/>
            <a:ext cx="8236303" cy="12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316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456</TotalTime>
  <Words>955</Words>
  <Application>Microsoft Office PowerPoint</Application>
  <PresentationFormat>Widescreen</PresentationFormat>
  <Paragraphs>85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Trebuchet MS</vt:lpstr>
      <vt:lpstr>Wingdings 3</vt:lpstr>
      <vt:lpstr>Facet</vt:lpstr>
      <vt:lpstr>Jednačine i nejednačine u skupu Q</vt:lpstr>
      <vt:lpstr>Jednačine u skupu Q</vt:lpstr>
      <vt:lpstr>Jednačine u skupu Q</vt:lpstr>
      <vt:lpstr>Jednačine u skupu Q</vt:lpstr>
      <vt:lpstr>Nejednačine u skupu Q</vt:lpstr>
      <vt:lpstr>Nejednačine u skupu Q</vt:lpstr>
      <vt:lpstr>Nejednačine u skupu Q</vt:lpstr>
      <vt:lpstr>Nejednačine u skupu Q</vt:lpstr>
      <vt:lpstr>Nejednačine u skupu Q</vt:lpstr>
      <vt:lpstr>MAĆIDO!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Reljin</dc:creator>
  <cp:lastModifiedBy>Aleksandar Reljin</cp:lastModifiedBy>
  <cp:revision>41</cp:revision>
  <dcterms:created xsi:type="dcterms:W3CDTF">2020-04-01T08:05:02Z</dcterms:created>
  <dcterms:modified xsi:type="dcterms:W3CDTF">2020-04-08T13:33:26Z</dcterms:modified>
</cp:coreProperties>
</file>