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D6174-C53C-4D9A-9FEB-719ABB3758C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21AA-14FF-46CF-A97E-941E791E1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21AA-14FF-46CF-A97E-941E791E1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5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8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6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573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0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8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8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9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1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8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0C7F-0EB2-4F1B-964D-C7773FA4056D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2B46-506C-4E99-8D80-42F88BFD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4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37FB-6996-43B1-BC62-96D6D4FAD8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Proporcije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22CDDF-8C9C-4E96-AF09-C1443D2C4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95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1F04-0C94-48CA-BD9D-D7360F55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Primena proporcionalnosti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433C9-10AB-44BC-A674-3CEDB59F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Evo još jednog primera</a:t>
            </a:r>
            <a:r>
              <a:rPr lang="en-US" dirty="0"/>
              <a:t>: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4 radnika urade neki posao za 24 dana. Koliko je radnika potrebno da se uradi isti posao za 8 dana?</a:t>
            </a:r>
          </a:p>
          <a:p>
            <a:pPr marL="0" indent="0">
              <a:buNone/>
            </a:pPr>
            <a:r>
              <a:rPr lang="sr-Latn-RS" dirty="0"/>
              <a:t>Kakva je ovo proporcija?  Da li za više radnika treba više dana da urade isti posao?</a:t>
            </a:r>
          </a:p>
          <a:p>
            <a:pPr marL="0" indent="0">
              <a:buNone/>
            </a:pPr>
            <a:r>
              <a:rPr lang="sr-Latn-RS" dirty="0"/>
              <a:t>Ne! Ovo je obrnuta proporcija i strelice su obrnutog pravca</a:t>
            </a:r>
            <a:r>
              <a:rPr lang="en-US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8C7EB-715A-47E3-96C6-55139FF342BF}"/>
              </a:ext>
            </a:extLst>
          </p:cNvPr>
          <p:cNvSpPr txBox="1"/>
          <p:nvPr/>
        </p:nvSpPr>
        <p:spPr>
          <a:xfrm>
            <a:off x="924443" y="4634805"/>
            <a:ext cx="404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4 radnika  ...   24 sata</a:t>
            </a:r>
          </a:p>
          <a:p>
            <a:r>
              <a:rPr lang="sr-Latn-RS" dirty="0"/>
              <a:t>x radnika  ...   8 sati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182912-D0CE-423E-9AB0-3CFF95B6A9A7}"/>
              </a:ext>
            </a:extLst>
          </p:cNvPr>
          <p:cNvCxnSpPr>
            <a:cxnSpLocks/>
          </p:cNvCxnSpPr>
          <p:nvPr/>
        </p:nvCxnSpPr>
        <p:spPr>
          <a:xfrm flipV="1">
            <a:off x="904917" y="4708073"/>
            <a:ext cx="0" cy="583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81C16A-C049-4455-A046-AB9BB4CA2B00}"/>
              </a:ext>
            </a:extLst>
          </p:cNvPr>
          <p:cNvCxnSpPr>
            <a:cxnSpLocks/>
          </p:cNvCxnSpPr>
          <p:nvPr/>
        </p:nvCxnSpPr>
        <p:spPr>
          <a:xfrm>
            <a:off x="3293616" y="4634805"/>
            <a:ext cx="0" cy="583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5847B31-020B-460A-B787-8CE6FD61ECCC}"/>
              </a:ext>
            </a:extLst>
          </p:cNvPr>
          <p:cNvSpPr/>
          <p:nvPr/>
        </p:nvSpPr>
        <p:spPr>
          <a:xfrm>
            <a:off x="3736034" y="4590871"/>
            <a:ext cx="2265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FFFF00"/>
                </a:solidFill>
              </a:rPr>
              <a:t>Ovde se zadatak postavlja onako kako pratimo strelice!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22FEF5-D882-4F11-9D1F-B5428AB4B411}"/>
              </a:ext>
            </a:extLst>
          </p:cNvPr>
          <p:cNvSpPr/>
          <p:nvPr/>
        </p:nvSpPr>
        <p:spPr>
          <a:xfrm>
            <a:off x="6364978" y="4590871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/>
              <a:t>x	 :	 4 	= 	24	: 	8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1357C0-FC4B-48F1-B094-30BD10BC3638}"/>
              </a:ext>
            </a:extLst>
          </p:cNvPr>
          <p:cNvSpPr/>
          <p:nvPr/>
        </p:nvSpPr>
        <p:spPr>
          <a:xfrm>
            <a:off x="6616396" y="4337641"/>
            <a:ext cx="2512380" cy="346318"/>
          </a:xfrm>
          <a:custGeom>
            <a:avLst/>
            <a:gdLst>
              <a:gd name="connsiteX0" fmla="*/ 0 w 2512380"/>
              <a:gd name="connsiteY0" fmla="*/ 319685 h 346318"/>
              <a:gd name="connsiteX1" fmla="*/ 1207363 w 2512380"/>
              <a:gd name="connsiteY1" fmla="*/ 89 h 346318"/>
              <a:gd name="connsiteX2" fmla="*/ 2512380 w 2512380"/>
              <a:gd name="connsiteY2" fmla="*/ 346318 h 346318"/>
              <a:gd name="connsiteX3" fmla="*/ 2512380 w 2512380"/>
              <a:gd name="connsiteY3" fmla="*/ 346318 h 3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380" h="346318">
                <a:moveTo>
                  <a:pt x="0" y="319685"/>
                </a:moveTo>
                <a:cubicBezTo>
                  <a:pt x="394316" y="157667"/>
                  <a:pt x="788633" y="-4350"/>
                  <a:pt x="1207363" y="89"/>
                </a:cubicBezTo>
                <a:cubicBezTo>
                  <a:pt x="1626093" y="4528"/>
                  <a:pt x="2512380" y="346318"/>
                  <a:pt x="2512380" y="346318"/>
                </a:cubicBezTo>
                <a:lnTo>
                  <a:pt x="2512380" y="3463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A33D3-84CA-4757-8003-E97CE4E60E10}"/>
              </a:ext>
            </a:extLst>
          </p:cNvPr>
          <p:cNvSpPr/>
          <p:nvPr/>
        </p:nvSpPr>
        <p:spPr>
          <a:xfrm>
            <a:off x="7520864" y="4884417"/>
            <a:ext cx="825624" cy="151571"/>
          </a:xfrm>
          <a:custGeom>
            <a:avLst/>
            <a:gdLst>
              <a:gd name="connsiteX0" fmla="*/ 0 w 825624"/>
              <a:gd name="connsiteY0" fmla="*/ 44389 h 151571"/>
              <a:gd name="connsiteX1" fmla="*/ 435006 w 825624"/>
              <a:gd name="connsiteY1" fmla="*/ 150921 h 151571"/>
              <a:gd name="connsiteX2" fmla="*/ 825624 w 825624"/>
              <a:gd name="connsiteY2" fmla="*/ 0 h 1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624" h="151571">
                <a:moveTo>
                  <a:pt x="0" y="44389"/>
                </a:moveTo>
                <a:cubicBezTo>
                  <a:pt x="148701" y="101354"/>
                  <a:pt x="297402" y="158319"/>
                  <a:pt x="435006" y="150921"/>
                </a:cubicBezTo>
                <a:cubicBezTo>
                  <a:pt x="572610" y="143523"/>
                  <a:pt x="699117" y="71761"/>
                  <a:pt x="8256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E797A1-0917-4FDC-8F56-0A32BA221331}"/>
              </a:ext>
            </a:extLst>
          </p:cNvPr>
          <p:cNvSpPr/>
          <p:nvPr/>
        </p:nvSpPr>
        <p:spPr>
          <a:xfrm>
            <a:off x="6364978" y="50904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x · 8 = 4 · 24 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x · 8 = 96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x = 96 : 8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x = 12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Odgovor je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12 radnika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2E96F-0B55-484B-B63E-12D108438222}"/>
              </a:ext>
            </a:extLst>
          </p:cNvPr>
          <p:cNvSpPr txBox="1"/>
          <p:nvPr/>
        </p:nvSpPr>
        <p:spPr>
          <a:xfrm>
            <a:off x="9511252" y="4228205"/>
            <a:ext cx="1597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rgbClr val="FFFF00"/>
                </a:solidFill>
              </a:rPr>
              <a:t>Spoljašnji sa spoljašnjim, a unutrašnji sa unutranjim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1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A4A3-2B92-4B00-A0AE-CB774E43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Maćido 2. 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59B6-2889-453F-8CFC-A32092062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Primenom proporcionalnosti reši sledeća dva primera!</a:t>
            </a:r>
          </a:p>
          <a:p>
            <a:pPr marL="457200" indent="-457200">
              <a:buAutoNum type="arabicPeriod"/>
            </a:pPr>
            <a:r>
              <a:rPr lang="sr-Latn-RS" dirty="0"/>
              <a:t>6 prikolic</a:t>
            </a:r>
            <a:r>
              <a:rPr lang="en-US" dirty="0"/>
              <a:t>a</a:t>
            </a:r>
            <a:r>
              <a:rPr lang="sr-Latn-RS" dirty="0"/>
              <a:t> mo</a:t>
            </a:r>
            <a:r>
              <a:rPr lang="en-US" dirty="0" err="1"/>
              <a:t>ze</a:t>
            </a:r>
            <a:r>
              <a:rPr lang="sr-Latn-RS" dirty="0"/>
              <a:t> da prenes</a:t>
            </a:r>
            <a:r>
              <a:rPr lang="en-US" dirty="0"/>
              <a:t>e</a:t>
            </a:r>
            <a:r>
              <a:rPr lang="sr-Latn-RS" dirty="0"/>
              <a:t> 48 tona robe. Koliko tona robe može da ponese 4 prikolice?</a:t>
            </a:r>
          </a:p>
          <a:p>
            <a:pPr marL="457200" indent="-457200">
              <a:buAutoNum type="arabicPeriod"/>
            </a:pPr>
            <a:r>
              <a:rPr lang="sr-Latn-RS" dirty="0"/>
              <a:t>2 automobila sa određenom količinom goriva može da pređe 100km puta. Koliko kilometara puta može da pređe 5 automobila ako imaju istu količinu goriva na raspolaganju? (Svi automobili su isti).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7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F2E74-D39D-43C9-83FD-706C9DFC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THE END!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DCDC-382D-4E5C-B069-C667F9228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r-Latn-RS" dirty="0"/>
              <a:t>Rok za domaći je do 15. maja!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3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DCA5-04E9-4FD2-843F-A106AEA8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Proporcije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9EA4D-B6BD-4089-9AD7-1A34D569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dirty="0"/>
              <a:t>Postoje dve vrste proporcionalnosti:</a:t>
            </a:r>
          </a:p>
          <a:p>
            <a:pPr marL="0" indent="0">
              <a:buNone/>
            </a:pPr>
            <a:r>
              <a:rPr lang="sr-Latn-RS" dirty="0"/>
              <a:t>	- Direktna proporcionalnost</a:t>
            </a:r>
          </a:p>
          <a:p>
            <a:pPr marL="0" indent="0">
              <a:buNone/>
            </a:pPr>
            <a:r>
              <a:rPr lang="sr-Latn-RS" dirty="0"/>
              <a:t>	- Obrnuta proporcionalnost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16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4D76-F6E3-4E70-8EBF-941DA204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Direktna proporcionalnost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4580E-320A-4504-94F1-37A1B6E92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Izraz</a:t>
                </a:r>
                <a:r>
                  <a:rPr lang="en-US" dirty="0"/>
                  <a:t> </a:t>
                </a:r>
                <a:r>
                  <a:rPr lang="sr-Latn-RS" i="1" dirty="0"/>
                  <a:t>direktn</a:t>
                </a:r>
                <a:r>
                  <a:rPr lang="en-US" i="1" dirty="0"/>
                  <a:t>a</a:t>
                </a:r>
                <a:r>
                  <a:rPr lang="sr-Latn-RS" i="1" dirty="0"/>
                  <a:t> proporcionalnost</a:t>
                </a:r>
                <a:r>
                  <a:rPr lang="sr-Latn-RS" dirty="0"/>
                  <a:t> zasniva se na pojmu </a:t>
                </a:r>
                <a:r>
                  <a:rPr lang="sr-Latn-RS" i="1" dirty="0"/>
                  <a:t>direction, </a:t>
                </a:r>
                <a:r>
                  <a:rPr lang="sr-Latn-RS" dirty="0"/>
                  <a:t>što znači </a:t>
                </a:r>
                <a:r>
                  <a:rPr lang="sr-Latn-RS" i="1" dirty="0"/>
                  <a:t>pravac</a:t>
                </a:r>
                <a:r>
                  <a:rPr lang="sr-Latn-RS" dirty="0"/>
                  <a:t>.</a:t>
                </a:r>
              </a:p>
              <a:p>
                <a:r>
                  <a:rPr lang="sr-Latn-RS" dirty="0"/>
                  <a:t>Po tom značenju ove reči, zavisno - promenljive se menjaju u istom pravcu. (obe se povećavaju ili se obe smanjuju</a:t>
                </a:r>
                <a:r>
                  <a:rPr lang="en-US" dirty="0"/>
                  <a:t>)</a:t>
                </a:r>
                <a:r>
                  <a:rPr lang="sr-Latn-RS" dirty="0"/>
                  <a:t>.</a:t>
                </a:r>
              </a:p>
              <a:p>
                <a:pPr marL="914400" lvl="2" indent="0" algn="ctr">
                  <a:buNone/>
                </a:pPr>
                <a:r>
                  <a:rPr lang="sr-Latn-RS" i="1" dirty="0"/>
                  <a:t>	</a:t>
                </a:r>
                <a:r>
                  <a:rPr lang="sr-Latn-RS" sz="3200" i="1" dirty="0">
                    <a:solidFill>
                      <a:srgbClr val="FFFF00"/>
                    </a:solidFill>
                  </a:rPr>
                  <a:t>y = k </a:t>
                </a:r>
                <a:r>
                  <a:rPr lang="sr-Latn-RS" sz="3200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 x     ili      </a:t>
                </a:r>
                <a:r>
                  <a:rPr lang="sr-Latn-RS" sz="4000" i="1" dirty="0">
                    <a:solidFill>
                      <a:srgbClr val="FFFF00"/>
                    </a:solidFill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4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40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sr-Latn-RS" sz="4000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sr-Latn-RS" sz="4000" dirty="0"/>
                  <a:t> </a:t>
                </a:r>
                <a:endParaRPr lang="sr-Latn-RS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4580E-320A-4504-94F1-37A1B6E92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4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75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E6BBF-C367-4639-BBE4-BDFA29F6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Direktna proporcionalnost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92FF-0979-443B-93E1-BBBD7254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Primer</a:t>
            </a:r>
            <a:r>
              <a:rPr lang="en-US" dirty="0"/>
              <a:t> 1.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Na pijaci se mogu kupiti banane po ceni od 150 dinara za kilogram. Koliko nam je para potrebno za: 2kg, 3kg, 4kg banana?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16DC80-F526-4016-885D-5FA1787FF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70558"/>
              </p:ext>
            </p:extLst>
          </p:nvPr>
        </p:nvGraphicFramePr>
        <p:xfrm>
          <a:off x="1326519" y="3482876"/>
          <a:ext cx="95283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347">
                  <a:extLst>
                    <a:ext uri="{9D8B030D-6E8A-4147-A177-3AD203B41FA5}">
                      <a16:colId xmlns:a16="http://schemas.microsoft.com/office/drawing/2014/main" val="1638666637"/>
                    </a:ext>
                  </a:extLst>
                </a:gridCol>
                <a:gridCol w="1651433">
                  <a:extLst>
                    <a:ext uri="{9D8B030D-6E8A-4147-A177-3AD203B41FA5}">
                      <a16:colId xmlns:a16="http://schemas.microsoft.com/office/drawing/2014/main" val="2605824453"/>
                    </a:ext>
                  </a:extLst>
                </a:gridCol>
                <a:gridCol w="1885890">
                  <a:extLst>
                    <a:ext uri="{9D8B030D-6E8A-4147-A177-3AD203B41FA5}">
                      <a16:colId xmlns:a16="http://schemas.microsoft.com/office/drawing/2014/main" val="1903249517"/>
                    </a:ext>
                  </a:extLst>
                </a:gridCol>
                <a:gridCol w="1885890">
                  <a:extLst>
                    <a:ext uri="{9D8B030D-6E8A-4147-A177-3AD203B41FA5}">
                      <a16:colId xmlns:a16="http://schemas.microsoft.com/office/drawing/2014/main" val="3340410410"/>
                    </a:ext>
                  </a:extLst>
                </a:gridCol>
                <a:gridCol w="1984752">
                  <a:extLst>
                    <a:ext uri="{9D8B030D-6E8A-4147-A177-3AD203B41FA5}">
                      <a16:colId xmlns:a16="http://schemas.microsoft.com/office/drawing/2014/main" val="2623634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Banane (težina)x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4kg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1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Cena (din)y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40988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6474B3-E805-4BD2-88C2-3CAE9C8C026F}"/>
                  </a:ext>
                </a:extLst>
              </p:cNvPr>
              <p:cNvSpPr/>
              <p:nvPr/>
            </p:nvSpPr>
            <p:spPr>
              <a:xfrm>
                <a:off x="1494407" y="4365631"/>
                <a:ext cx="6096000" cy="21249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sr-Latn-RS" i="1" dirty="0">
                    <a:solidFill>
                      <a:srgbClr val="FFFF00"/>
                    </a:solidFill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sr-Latn-R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sr-Latn-R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r>
                  <a:rPr lang="sr-Latn-R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iz toga sledi da je k = 150 : 1 </a:t>
                </a:r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sr-Latn-R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pa je k=150</a:t>
                </a:r>
              </a:p>
              <a:p>
                <a:endParaRPr lang="sr-Latn-RS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Kada znamo k, onda je lako odrediti sve ostale nepoznate</a:t>
                </a:r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sr-Latn-RS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i="1" dirty="0">
                    <a:solidFill>
                      <a:srgbClr val="FFFF00"/>
                    </a:solidFill>
                  </a:rPr>
                  <a:t>y = k </a:t>
                </a:r>
                <a:r>
                  <a:rPr lang="sr-Latn-RS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 x</a:t>
                </a:r>
              </a:p>
              <a:p>
                <a:r>
                  <a:rPr lang="sr-Latn-RS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y=150 · 2</a:t>
                </a:r>
              </a:p>
              <a:p>
                <a:r>
                  <a:rPr lang="sr-Latn-RS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y=300</a:t>
                </a:r>
                <a:endParaRPr lang="sr-Latn-RS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.. i tako za sve ostale u tabeli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6474B3-E805-4BD2-88C2-3CAE9C8C0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07" y="4365631"/>
                <a:ext cx="6096000" cy="2124941"/>
              </a:xfrm>
              <a:prstGeom prst="rect">
                <a:avLst/>
              </a:prstGeom>
              <a:blipFill>
                <a:blip r:embed="rId2"/>
                <a:stretch>
                  <a:fillRect l="-800" t="-287" b="-343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96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4C1F-A70C-4D80-946F-BE720CEB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Obrnuta proporcionalnost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DE363-9606-401A-9519-F776A5D66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Latn-RS" dirty="0"/>
                  <a:t>Zavisn</a:t>
                </a:r>
                <a:r>
                  <a:rPr lang="en-US" dirty="0"/>
                  <a:t>o - </a:t>
                </a:r>
                <a:r>
                  <a:rPr lang="sr-Latn-RS" dirty="0"/>
                  <a:t>promenljive veličine, od kojih se jedna povećava, a druga istovremeno smanjuje isti broj puta, jesu </a:t>
                </a:r>
                <a:r>
                  <a:rPr lang="sr-Latn-RS" i="1" dirty="0"/>
                  <a:t>obrnuto proporcionalne</a:t>
                </a:r>
                <a:r>
                  <a:rPr lang="sr-Latn-RS" dirty="0"/>
                  <a:t> veličine.</a:t>
                </a:r>
              </a:p>
              <a:p>
                <a:pPr marL="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:r>
                  <a:rPr lang="sr-Latn-RS" i="1" dirty="0">
                    <a:solidFill>
                      <a:srgbClr val="FFFF00"/>
                    </a:solidFill>
                  </a:rPr>
                  <a:t>			</a:t>
                </a:r>
                <a:r>
                  <a:rPr lang="sr-Latn-RS" sz="4400" i="1" dirty="0">
                    <a:solidFill>
                      <a:srgbClr val="FFFF00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4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sr-Latn-RS" sz="4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sr-Latn-RS" dirty="0"/>
                  <a:t>    (gde k mora da bude različito od 0)</a:t>
                </a:r>
              </a:p>
              <a:p>
                <a:pPr marL="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:r>
                  <a:rPr lang="sr-Latn-RS" dirty="0"/>
                  <a:t>			</a:t>
                </a:r>
                <a:r>
                  <a:rPr lang="sr-Latn-RS" sz="3200" dirty="0">
                    <a:solidFill>
                      <a:srgbClr val="FFFF00"/>
                    </a:solidFill>
                  </a:rPr>
                  <a:t> ili   k = y </a:t>
                </a:r>
                <a:r>
                  <a:rPr lang="sr-Latn-RS" sz="32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· x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4DE363-9606-401A-9519-F776A5D66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7" t="-1155" b="-132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30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6CDE-8ED0-4BD4-8C7B-BE856855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Obrnuta proporcionalnost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C91E7-E559-4EC0-90DE-EA659438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Primer 2.</a:t>
            </a:r>
          </a:p>
          <a:p>
            <a:pPr marL="0" indent="0">
              <a:buNone/>
            </a:pPr>
            <a:r>
              <a:rPr lang="sr-Latn-RS" dirty="0"/>
              <a:t>Jedna pumpa za vodu može da napuni bazen za 12 sati. Koliko je vremena potrebno da isti bazen napune: 2 iste pu</a:t>
            </a:r>
            <a:r>
              <a:rPr lang="en-US" dirty="0" err="1"/>
              <a:t>mp</a:t>
            </a:r>
            <a:r>
              <a:rPr lang="sr-Latn-RS" dirty="0"/>
              <a:t>e, 3 iste pumpe, 4 iste pumpe?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6A87D9-73CB-4FB2-A80D-B3E07A6B2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75684"/>
              </p:ext>
            </p:extLst>
          </p:nvPr>
        </p:nvGraphicFramePr>
        <p:xfrm>
          <a:off x="1096722" y="3572792"/>
          <a:ext cx="923555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111">
                  <a:extLst>
                    <a:ext uri="{9D8B030D-6E8A-4147-A177-3AD203B41FA5}">
                      <a16:colId xmlns:a16="http://schemas.microsoft.com/office/drawing/2014/main" val="4220679856"/>
                    </a:ext>
                  </a:extLst>
                </a:gridCol>
                <a:gridCol w="1847111">
                  <a:extLst>
                    <a:ext uri="{9D8B030D-6E8A-4147-A177-3AD203B41FA5}">
                      <a16:colId xmlns:a16="http://schemas.microsoft.com/office/drawing/2014/main" val="236930281"/>
                    </a:ext>
                  </a:extLst>
                </a:gridCol>
                <a:gridCol w="1847111">
                  <a:extLst>
                    <a:ext uri="{9D8B030D-6E8A-4147-A177-3AD203B41FA5}">
                      <a16:colId xmlns:a16="http://schemas.microsoft.com/office/drawing/2014/main" val="2936679595"/>
                    </a:ext>
                  </a:extLst>
                </a:gridCol>
                <a:gridCol w="1847111">
                  <a:extLst>
                    <a:ext uri="{9D8B030D-6E8A-4147-A177-3AD203B41FA5}">
                      <a16:colId xmlns:a16="http://schemas.microsoft.com/office/drawing/2014/main" val="493653611"/>
                    </a:ext>
                  </a:extLst>
                </a:gridCol>
                <a:gridCol w="1847111">
                  <a:extLst>
                    <a:ext uri="{9D8B030D-6E8A-4147-A177-3AD203B41FA5}">
                      <a16:colId xmlns:a16="http://schemas.microsoft.com/office/drawing/2014/main" val="36422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Pumpe (broj)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Vreme (sati)y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2746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6F64A0-AB1C-4357-8C95-66C722A59D3E}"/>
              </a:ext>
            </a:extLst>
          </p:cNvPr>
          <p:cNvSpPr/>
          <p:nvPr/>
        </p:nvSpPr>
        <p:spPr>
          <a:xfrm>
            <a:off x="1499178" y="4314472"/>
            <a:ext cx="58357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solidFill>
                  <a:srgbClr val="FFFF00"/>
                </a:solidFill>
              </a:rPr>
              <a:t>k = y </a:t>
            </a:r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· x </a:t>
            </a:r>
            <a:r>
              <a:rPr lang="en-U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iz toga sledi da je k = 12 · 1</a:t>
            </a:r>
            <a:r>
              <a:rPr lang="en-U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pa je k=12</a:t>
            </a:r>
          </a:p>
          <a:p>
            <a:endParaRPr lang="sr-Latn-RS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Kada znamo k, onda je lako odrediti sve ostale nepoznate</a:t>
            </a:r>
            <a:r>
              <a:rPr lang="en-U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sr-Latn-RS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sr-Latn-RS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12= y · 2</a:t>
            </a:r>
          </a:p>
          <a:p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 12:2</a:t>
            </a:r>
          </a:p>
          <a:p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y=6</a:t>
            </a:r>
          </a:p>
          <a:p>
            <a:r>
              <a:rPr lang="sr-Latn-RS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.. i tako za sve ostale u tabeli </a:t>
            </a:r>
          </a:p>
        </p:txBody>
      </p:sp>
    </p:spTree>
    <p:extLst>
      <p:ext uri="{BB962C8B-B14F-4D97-AF65-F5344CB8AC3E}">
        <p14:creationId xmlns:p14="http://schemas.microsoft.com/office/powerpoint/2010/main" val="361237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A5B4-3F4B-4727-91A1-66277B6B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Direktna i obrnuta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0D8A-FF4D-4574-AE2E-782900CF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sr-Latn-RS" dirty="0"/>
              <a:t>Ako želimo da prikažemo direktnu i obrnutu proporcionalnost uz pomoć grafikona, imamo veoma zanimljive dve različite slike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0748B-AAD7-4941-92AB-0BB210E0F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50" y="3572061"/>
            <a:ext cx="3173525" cy="267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4856B-6C47-4CB4-ACF4-EACE0B94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5" y="3445192"/>
            <a:ext cx="2718390" cy="3032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399524-2426-4662-9ED8-6A0FDCA315F9}"/>
              </a:ext>
            </a:extLst>
          </p:cNvPr>
          <p:cNvSpPr txBox="1"/>
          <p:nvPr/>
        </p:nvSpPr>
        <p:spPr>
          <a:xfrm>
            <a:off x="1289513" y="2782669"/>
            <a:ext cx="385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FFFF00"/>
                </a:solidFill>
              </a:rPr>
              <a:t>Direktna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sr-Latn-RS" dirty="0">
                <a:solidFill>
                  <a:srgbClr val="FFFF00"/>
                </a:solidFill>
              </a:rPr>
              <a:t> gde prava prolazi kroz centar (koordinatni početak)</a:t>
            </a:r>
            <a:r>
              <a:rPr lang="en-US" dirty="0">
                <a:solidFill>
                  <a:srgbClr val="FFFF00"/>
                </a:solidFill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F52C8-D277-4BB7-A229-4A82E12AAB8F}"/>
              </a:ext>
            </a:extLst>
          </p:cNvPr>
          <p:cNvSpPr/>
          <p:nvPr/>
        </p:nvSpPr>
        <p:spPr>
          <a:xfrm>
            <a:off x="5423814" y="2819925"/>
            <a:ext cx="5478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>
                <a:solidFill>
                  <a:srgbClr val="FFFF00"/>
                </a:solidFill>
              </a:rPr>
              <a:t>Obrnuta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sr-Latn-RS" dirty="0">
                <a:solidFill>
                  <a:srgbClr val="FFFF00"/>
                </a:solidFill>
              </a:rPr>
              <a:t>gde kriva ne prolazi kroz centar (koordinatni početak)</a:t>
            </a:r>
            <a:r>
              <a:rPr lang="en-US" dirty="0">
                <a:solidFill>
                  <a:srgbClr val="FFFF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08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7ABA-24F3-4313-8FDD-659F7F15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Maćido 1. 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F7B17-2AD3-4A79-8C26-43D50FFF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Prvi zadatak:</a:t>
            </a:r>
          </a:p>
          <a:p>
            <a:pPr marL="0" indent="0">
              <a:buNone/>
            </a:pPr>
            <a:r>
              <a:rPr lang="sr-Latn-RS"/>
              <a:t>1 litra </a:t>
            </a:r>
            <a:r>
              <a:rPr lang="sr-Latn-RS" dirty="0"/>
              <a:t>mleka košta 60 dinara. Koliko košta: 1,5 litara ; 2 litara ; 3 litara mleka? (nacrtaj grafikon)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Drugi zadatak:</a:t>
            </a:r>
          </a:p>
          <a:p>
            <a:pPr marL="0" indent="0">
              <a:buNone/>
            </a:pPr>
            <a:r>
              <a:rPr lang="sr-Latn-RS" dirty="0"/>
              <a:t>Jedan moler može da okreči sobu za 8 sati. Koliko je potrebno vremena da se okreči ista soba, ako rade 2 molera? 4 molera? 8 molera? (nacrtaj grafikon)</a:t>
            </a:r>
            <a:r>
              <a:rPr lang="en-US" dirty="0"/>
              <a:t>.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7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92C6-1F39-4E12-A76C-53C0EA5A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Primena proporcionalnosti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DB76-262B-485E-BA46-054CA9DD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40" y="1775040"/>
            <a:ext cx="10353762" cy="3695136"/>
          </a:xfrm>
        </p:spPr>
        <p:txBody>
          <a:bodyPr/>
          <a:lstStyle/>
          <a:p>
            <a:r>
              <a:rPr lang="sr-Latn-RS" dirty="0"/>
              <a:t>Ovaj deo gradiva je donekle već poznat i sakriven je bio u dvojnim razlomcima. Suština je pri postavci zadatka da se dobro razmisli da li je proporcija direktna ili obrnuta.</a:t>
            </a:r>
          </a:p>
          <a:p>
            <a:r>
              <a:rPr lang="sr-Latn-RS" dirty="0"/>
              <a:t>Npr.  Od 3 kg jabuka dobije se 2 litra soka. Koliko će se dobiti soka od 4,5 kg jabuka?</a:t>
            </a:r>
          </a:p>
          <a:p>
            <a:pPr marL="0" indent="0">
              <a:buNone/>
            </a:pPr>
            <a:r>
              <a:rPr lang="sr-Latn-RS" dirty="0"/>
              <a:t>Ovde treba razmisliti da li ako povećamo količinu jabuka dobijamo više soka?</a:t>
            </a:r>
          </a:p>
          <a:p>
            <a:pPr marL="0" indent="0">
              <a:buNone/>
            </a:pPr>
            <a:r>
              <a:rPr lang="sr-Latn-RS" dirty="0"/>
              <a:t>Pošto je odgovor DA, proporcija je direktna i strelice su u istom pravcu</a:t>
            </a:r>
            <a:r>
              <a:rPr lang="en-US" dirty="0"/>
              <a:t>:</a:t>
            </a:r>
            <a:endParaRPr lang="sr-Latn-RS" dirty="0"/>
          </a:p>
          <a:p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D40BA-4D21-4187-B3C8-A5176101C123}"/>
              </a:ext>
            </a:extLst>
          </p:cNvPr>
          <p:cNvSpPr txBox="1"/>
          <p:nvPr/>
        </p:nvSpPr>
        <p:spPr>
          <a:xfrm>
            <a:off x="1074198" y="4867870"/>
            <a:ext cx="4358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3kg  jabuka 	...   2 litara soka</a:t>
            </a:r>
          </a:p>
          <a:p>
            <a:r>
              <a:rPr lang="sr-Latn-RS" dirty="0"/>
              <a:t>4,5kg jabuka ...  x litara soka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2E71F0-3B6E-4989-9ED1-516128639BAF}"/>
              </a:ext>
            </a:extLst>
          </p:cNvPr>
          <p:cNvCxnSpPr>
            <a:cxnSpLocks/>
          </p:cNvCxnSpPr>
          <p:nvPr/>
        </p:nvCxnSpPr>
        <p:spPr>
          <a:xfrm flipV="1">
            <a:off x="985421" y="4867871"/>
            <a:ext cx="0" cy="583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D2C37F-E5C9-48AC-9C1E-A234E4F41781}"/>
              </a:ext>
            </a:extLst>
          </p:cNvPr>
          <p:cNvCxnSpPr>
            <a:cxnSpLocks/>
          </p:cNvCxnSpPr>
          <p:nvPr/>
        </p:nvCxnSpPr>
        <p:spPr>
          <a:xfrm flipV="1">
            <a:off x="4289394" y="4867871"/>
            <a:ext cx="0" cy="583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5684D7-5F47-4344-A3F4-C5BC112BDD5F}"/>
              </a:ext>
            </a:extLst>
          </p:cNvPr>
          <p:cNvSpPr txBox="1"/>
          <p:nvPr/>
        </p:nvSpPr>
        <p:spPr>
          <a:xfrm>
            <a:off x="7843424" y="4656936"/>
            <a:ext cx="415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4,5	 :	 3 	= 	x 	: 	2 </a:t>
            </a:r>
          </a:p>
          <a:p>
            <a:r>
              <a:rPr lang="sr-Latn-RS" dirty="0"/>
              <a:t>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A73FFBC-EF37-4800-9D3E-94D036FF63D3}"/>
              </a:ext>
            </a:extLst>
          </p:cNvPr>
          <p:cNvSpPr/>
          <p:nvPr/>
        </p:nvSpPr>
        <p:spPr>
          <a:xfrm>
            <a:off x="8140827" y="4392056"/>
            <a:ext cx="2512380" cy="346318"/>
          </a:xfrm>
          <a:custGeom>
            <a:avLst/>
            <a:gdLst>
              <a:gd name="connsiteX0" fmla="*/ 0 w 2512380"/>
              <a:gd name="connsiteY0" fmla="*/ 319685 h 346318"/>
              <a:gd name="connsiteX1" fmla="*/ 1207363 w 2512380"/>
              <a:gd name="connsiteY1" fmla="*/ 89 h 346318"/>
              <a:gd name="connsiteX2" fmla="*/ 2512380 w 2512380"/>
              <a:gd name="connsiteY2" fmla="*/ 346318 h 346318"/>
              <a:gd name="connsiteX3" fmla="*/ 2512380 w 2512380"/>
              <a:gd name="connsiteY3" fmla="*/ 346318 h 3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380" h="346318">
                <a:moveTo>
                  <a:pt x="0" y="319685"/>
                </a:moveTo>
                <a:cubicBezTo>
                  <a:pt x="394316" y="157667"/>
                  <a:pt x="788633" y="-4350"/>
                  <a:pt x="1207363" y="89"/>
                </a:cubicBezTo>
                <a:cubicBezTo>
                  <a:pt x="1626093" y="4528"/>
                  <a:pt x="2512380" y="346318"/>
                  <a:pt x="2512380" y="346318"/>
                </a:cubicBezTo>
                <a:lnTo>
                  <a:pt x="2512380" y="3463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555E818-44DE-495D-AEB5-9156D5000443}"/>
              </a:ext>
            </a:extLst>
          </p:cNvPr>
          <p:cNvSpPr/>
          <p:nvPr/>
        </p:nvSpPr>
        <p:spPr>
          <a:xfrm>
            <a:off x="8984205" y="4956542"/>
            <a:ext cx="825624" cy="151571"/>
          </a:xfrm>
          <a:custGeom>
            <a:avLst/>
            <a:gdLst>
              <a:gd name="connsiteX0" fmla="*/ 0 w 825624"/>
              <a:gd name="connsiteY0" fmla="*/ 44389 h 151571"/>
              <a:gd name="connsiteX1" fmla="*/ 435006 w 825624"/>
              <a:gd name="connsiteY1" fmla="*/ 150921 h 151571"/>
              <a:gd name="connsiteX2" fmla="*/ 825624 w 825624"/>
              <a:gd name="connsiteY2" fmla="*/ 0 h 1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5624" h="151571">
                <a:moveTo>
                  <a:pt x="0" y="44389"/>
                </a:moveTo>
                <a:cubicBezTo>
                  <a:pt x="148701" y="101354"/>
                  <a:pt x="297402" y="158319"/>
                  <a:pt x="435006" y="150921"/>
                </a:cubicBezTo>
                <a:cubicBezTo>
                  <a:pt x="572610" y="143523"/>
                  <a:pt x="699117" y="71761"/>
                  <a:pt x="82562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0C60DF-9D83-4265-B377-7BE22060D4AC}"/>
              </a:ext>
            </a:extLst>
          </p:cNvPr>
          <p:cNvSpPr txBox="1"/>
          <p:nvPr/>
        </p:nvSpPr>
        <p:spPr>
          <a:xfrm>
            <a:off x="4962618" y="5108113"/>
            <a:ext cx="265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FF00"/>
                </a:solidFill>
              </a:rPr>
              <a:t>Ovde se zadatak postavlja onako kako pratimo strelice!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53ED6E-2B78-47CA-ACB1-508F9A719CF1}"/>
              </a:ext>
            </a:extLst>
          </p:cNvPr>
          <p:cNvSpPr txBox="1"/>
          <p:nvPr/>
        </p:nvSpPr>
        <p:spPr>
          <a:xfrm>
            <a:off x="10867191" y="4314267"/>
            <a:ext cx="1597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solidFill>
                  <a:srgbClr val="FFFF00"/>
                </a:solidFill>
              </a:rPr>
              <a:t>Spoljašnji sa spoljašnjim, a unutrašnji sa unutranjim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723506-5BC1-4ECE-95FB-51E18CC35973}"/>
              </a:ext>
            </a:extLst>
          </p:cNvPr>
          <p:cNvSpPr txBox="1"/>
          <p:nvPr/>
        </p:nvSpPr>
        <p:spPr>
          <a:xfrm>
            <a:off x="7841696" y="5268374"/>
            <a:ext cx="2573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4,5 · 2 =</a:t>
            </a:r>
            <a:r>
              <a:rPr lang="sr-Latn-RS" dirty="0"/>
              <a:t> 3 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· x 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9 =</a:t>
            </a:r>
            <a:r>
              <a:rPr lang="sr-Latn-RS" dirty="0"/>
              <a:t> 3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· x 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x = 9 : 3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x = 3</a:t>
            </a:r>
          </a:p>
          <a:p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Odgovor je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-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3 lit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soka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1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144</TotalTime>
  <Words>817</Words>
  <Application>Microsoft Office PowerPoint</Application>
  <PresentationFormat>Widescreen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Cambria Math</vt:lpstr>
      <vt:lpstr>Rockwell</vt:lpstr>
      <vt:lpstr>Damask</vt:lpstr>
      <vt:lpstr>Proporcije</vt:lpstr>
      <vt:lpstr>Proporcije</vt:lpstr>
      <vt:lpstr>Direktna proporcionalnost</vt:lpstr>
      <vt:lpstr>Direktna proporcionalnost</vt:lpstr>
      <vt:lpstr>Obrnuta proporcionalnost</vt:lpstr>
      <vt:lpstr>Obrnuta proporcionalnost</vt:lpstr>
      <vt:lpstr>Direktna i obrnuta</vt:lpstr>
      <vt:lpstr>Maćido 1. deo</vt:lpstr>
      <vt:lpstr>Primena proporcionalnosti</vt:lpstr>
      <vt:lpstr>Primena proporcionalnosti</vt:lpstr>
      <vt:lpstr>Maćido 2. deo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Proporcije</dc:title>
  <dc:creator>Aleksandar Reljin</dc:creator>
  <cp:lastModifiedBy>Milica Draganić</cp:lastModifiedBy>
  <cp:revision>18</cp:revision>
  <dcterms:created xsi:type="dcterms:W3CDTF">2020-05-08T07:58:00Z</dcterms:created>
  <dcterms:modified xsi:type="dcterms:W3CDTF">2020-05-08T10:47:13Z</dcterms:modified>
</cp:coreProperties>
</file>